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3" r:id="rId6"/>
    <p:sldId id="265" r:id="rId7"/>
    <p:sldId id="280" r:id="rId8"/>
    <p:sldId id="267" r:id="rId9"/>
    <p:sldId id="271" r:id="rId10"/>
    <p:sldId id="272" r:id="rId11"/>
    <p:sldId id="273" r:id="rId12"/>
    <p:sldId id="274" r:id="rId13"/>
    <p:sldId id="275" r:id="rId14"/>
    <p:sldId id="276" r:id="rId15"/>
    <p:sldId id="278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49F1F-4546-4F27-A03E-4DBC2E677AFB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0A7D1-FDF7-4E62-87B1-86DB74A6F2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2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0A7D1-FDF7-4E62-87B1-86DB74A6F24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83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B1F9-74EC-4027-A598-99A3CF5EA1E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0EFB-4915-4661-B4F2-0CBAEF4B8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B1F9-74EC-4027-A598-99A3CF5EA1E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0EFB-4915-4661-B4F2-0CBAEF4B8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B1F9-74EC-4027-A598-99A3CF5EA1E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0EFB-4915-4661-B4F2-0CBAEF4B8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B1F9-74EC-4027-A598-99A3CF5EA1E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0EFB-4915-4661-B4F2-0CBAEF4B8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B1F9-74EC-4027-A598-99A3CF5EA1E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0EFB-4915-4661-B4F2-0CBAEF4B8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B1F9-74EC-4027-A598-99A3CF5EA1E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0EFB-4915-4661-B4F2-0CBAEF4B8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B1F9-74EC-4027-A598-99A3CF5EA1E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0EFB-4915-4661-B4F2-0CBAEF4B8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B1F9-74EC-4027-A598-99A3CF5EA1E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0EFB-4915-4661-B4F2-0CBAEF4B8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B1F9-74EC-4027-A598-99A3CF5EA1E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0EFB-4915-4661-B4F2-0CBAEF4B8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B1F9-74EC-4027-A598-99A3CF5EA1E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0EFB-4915-4661-B4F2-0CBAEF4B8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B1F9-74EC-4027-A598-99A3CF5EA1E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0EFB-4915-4661-B4F2-0CBAEF4B8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0B1F9-74EC-4027-A598-99A3CF5EA1E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30EFB-4915-4661-B4F2-0CBAEF4B8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52600" y="1447800"/>
            <a:ext cx="6019800" cy="2743199"/>
          </a:xfrm>
        </p:spPr>
        <p:txBody>
          <a:bodyPr>
            <a:noAutofit/>
          </a:bodyPr>
          <a:lstStyle/>
          <a:p>
            <a:r>
              <a:rPr lang="hr-HR" sz="6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Priprema za polazak u prvi razred </a:t>
            </a:r>
            <a:endParaRPr lang="en-US" sz="6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676400" y="4343400"/>
            <a:ext cx="6400800" cy="685800"/>
          </a:xfrm>
        </p:spPr>
        <p:txBody>
          <a:bodyPr>
            <a:normAutofit fontScale="85000" lnSpcReduction="20000"/>
          </a:bodyPr>
          <a:lstStyle/>
          <a:p>
            <a:r>
              <a:rPr lang="hr-HR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Osnovna škola fra Didaka Buntića Čitluk</a:t>
            </a:r>
          </a:p>
          <a:p>
            <a:r>
              <a:rPr lang="hr-HR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Milenka Šego, školska pedagoginja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1143000" y="1143000"/>
          <a:ext cx="6781800" cy="3375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0900"/>
                <a:gridCol w="3390900"/>
              </a:tblGrid>
              <a:tr h="723900"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OTEŽANI POČETAK MOGU</a:t>
                      </a:r>
                      <a:r>
                        <a:rPr lang="hr-HR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hr-H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IMATI DJECA KOJA: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DOBAR</a:t>
                      </a:r>
                      <a:r>
                        <a:rPr lang="hr-HR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POČETAK U ŠKOLI IMAJU DJECA KOJA: </a:t>
                      </a:r>
                      <a:endParaRPr lang="hr-HR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79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hr-H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još</a:t>
                      </a:r>
                      <a:r>
                        <a:rPr lang="hr-H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uvijek izrazito teško podnose odvajanje od roditelja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hr-H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često plačem reagiraju na odvajanje 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hr-H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povučena su i rijetko se spontano obraćaju odraslima i drugoj djeci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hr-H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imaju dobru sliku o sebi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hr-H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</a:t>
                      </a:r>
                      <a:r>
                        <a:rPr lang="hr-H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naju rješavati</a:t>
                      </a:r>
                      <a:r>
                        <a:rPr lang="hr-H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probleme i sukobe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hr-H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ponose uspjehom/podnose neuspjeh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hr-H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prihvaćaju odgovornost za svoje postupke 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hr-H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podnose frustraciju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hr-H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dijele stvari s prijateljima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hr-H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znaju se dogovarati i pridržavati pravila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hr-H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uporna su  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/>
          </a:bodyPr>
          <a:lstStyle/>
          <a:p>
            <a:r>
              <a:rPr lang="hr-HR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Što roditelji mogu napraviti?</a:t>
            </a:r>
            <a:endParaRPr lang="en-US" sz="4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838200" y="1524000"/>
            <a:ext cx="16546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b="1" dirty="0" smtClean="0">
                <a:latin typeface="Times New Roman" pitchFamily="18" charset="0"/>
                <a:cs typeface="Times New Roman" pitchFamily="18" charset="0"/>
              </a:rPr>
              <a:t>Roditelji i dijete 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838200" y="1828800"/>
            <a:ext cx="7223452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 Svojim ponašanjem pružiti primjer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 Odrediti granice i pravila ponašanja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 Polako povećavati obveze koje dijete može samo kako bi se razvijala samostalnost</a:t>
            </a:r>
          </a:p>
          <a:p>
            <a:pPr algn="ctr">
              <a:lnSpc>
                <a:spcPct val="150000"/>
              </a:lnSpc>
              <a:buFont typeface="Arial" pitchFamily="34" charset="0"/>
              <a:buChar char="•"/>
            </a:pP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 Biti dosljedan u svom odnosu prema djetetu – svako dijete će u jednom trenutku testirati granice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 Redovito davati djetetu povratne informacije - one moraju biti jasne i konkretne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Dozvoliti djetetu da uči na svojim pogreškama i ponekad ga pustiti da pogriješi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 Pohvaliti dijete kada napravi nešto dobro te obrazložiti kako je to dobro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 Izbjegavati kritike, a ukoliko kritizirate dijete usmjeriti se isključivo na ponašanje</a:t>
            </a:r>
          </a:p>
          <a:p>
            <a:pPr algn="ctr">
              <a:lnSpc>
                <a:spcPct val="150000"/>
              </a:lnSpc>
              <a:buFont typeface="Arial" pitchFamily="34" charset="0"/>
              <a:buChar char="•"/>
            </a:pP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 Svakodnevno razgovarajte i pokažite interes za njegove aktivnosti </a:t>
            </a:r>
          </a:p>
          <a:p>
            <a:pPr>
              <a:buFont typeface="Arial" pitchFamily="34" charset="0"/>
              <a:buChar char="•"/>
            </a:pPr>
            <a:endParaRPr lang="hr-HR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47800" y="1066800"/>
            <a:ext cx="2057400" cy="533400"/>
          </a:xfrm>
        </p:spPr>
        <p:txBody>
          <a:bodyPr>
            <a:normAutofit/>
          </a:bodyPr>
          <a:lstStyle/>
          <a:p>
            <a:pPr algn="l"/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Roditelji i škola 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Rezervirano mjesto sadržaja 3" descr="roditelji_slika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1400" y="3657600"/>
            <a:ext cx="2657475" cy="1714500"/>
          </a:xfrm>
        </p:spPr>
      </p:pic>
      <p:sp>
        <p:nvSpPr>
          <p:cNvPr id="5" name="TekstniOkvir 4"/>
          <p:cNvSpPr txBox="1"/>
          <p:nvPr/>
        </p:nvSpPr>
        <p:spPr>
          <a:xfrm>
            <a:off x="4191000" y="1600200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Suradnja</a:t>
            </a:r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927342" y="2133600"/>
            <a:ext cx="73500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Prije polaska u školu, podijelite sa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Povjernstvom za upis(pedagoginjom ili učiteljicom)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sve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važne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informacije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o Vašem djetetu.  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Nakon polaska u školu redovito komunicirajte s učiteljicom čak i kada se čini da je 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sve u redu.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U slučaju velikih promjena u obiteljskim okolnostima, kontaktirajte školu.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914400"/>
            <a:ext cx="4267200" cy="609600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Roditelji i polazak u školu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914400" y="1828800"/>
            <a:ext cx="218681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Pričajte o pozitivnim 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stvarima koje ste vi 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doživjeli u školi, što ste 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naučili…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3310263" y="1828800"/>
            <a:ext cx="22846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Razgovarajte o</a:t>
            </a:r>
          </a:p>
          <a:p>
            <a:pPr algn="ctr"/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azlikama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između vrtića i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škole </a:t>
            </a:r>
          </a:p>
        </p:txBody>
      </p:sp>
      <p:sp>
        <p:nvSpPr>
          <p:cNvPr id="7" name="TekstniOkvir 6"/>
          <p:cNvSpPr txBox="1"/>
          <p:nvPr/>
        </p:nvSpPr>
        <p:spPr>
          <a:xfrm>
            <a:off x="6096000" y="1752600"/>
            <a:ext cx="225093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Razvijajte osjećaj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odgovornosti i 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samodiscipline kroz 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jednostavne obaveze kod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kuće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914400" y="3276600"/>
            <a:ext cx="196239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Ukoliko može, neka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dijete samo bira 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pribor i školsku torbu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te uredite mjesto za 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učenje.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3197253" y="3124200"/>
            <a:ext cx="20473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Prođite s djetetom 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osnovna pravila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ponašanja te poticati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opću kulturu 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r-HR" sz="1600" dirty="0" err="1" smtClean="0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. da se odraslim 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osobama obraća sa Vi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5867400" y="3200400"/>
            <a:ext cx="2093842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Recite mu da vjerujete 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u njega i da ćete biti tu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kada će trebati pomoć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te da svatko ponekad</a:t>
            </a:r>
          </a:p>
          <a:p>
            <a:pPr algn="ctr"/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pogriješi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rnja piramida 3"/>
          <p:cNvSpPr/>
          <p:nvPr/>
        </p:nvSpPr>
        <p:spPr>
          <a:xfrm>
            <a:off x="2895600" y="1752600"/>
            <a:ext cx="3124200" cy="2133600"/>
          </a:xfrm>
          <a:prstGeom prst="bevel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za kraj…</a:t>
            </a:r>
          </a:p>
          <a:p>
            <a:pPr algn="ctr"/>
            <a:endParaRPr lang="hr-HR" sz="28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r-HR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Igrajte se </a:t>
            </a:r>
            <a:endParaRPr lang="en-US" sz="2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838200" y="1447800"/>
            <a:ext cx="29530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Društvene igre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domino, uno, čovječe ne ljuti se)</a:t>
            </a:r>
            <a:endParaRPr lang="en-US" dirty="0"/>
          </a:p>
        </p:txBody>
      </p:sp>
      <p:sp>
        <p:nvSpPr>
          <p:cNvPr id="6" name="TekstniOkvir 5"/>
          <p:cNvSpPr txBox="1"/>
          <p:nvPr/>
        </p:nvSpPr>
        <p:spPr>
          <a:xfrm>
            <a:off x="4572000" y="1371600"/>
            <a:ext cx="380104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Jezične igre</a:t>
            </a:r>
          </a:p>
          <a:p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r-HR" sz="1600" dirty="0" err="1" smtClean="0">
                <a:latin typeface="Times New Roman" pitchFamily="18" charset="0"/>
                <a:cs typeface="Times New Roman" pitchFamily="18" charset="0"/>
              </a:rPr>
              <a:t>kaladont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, riječi na određeno početno slovo,</a:t>
            </a:r>
          </a:p>
          <a:p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 pjesmice i brojalice, osmišljavanje rima)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838200" y="2590800"/>
            <a:ext cx="289694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Grafomotorika</a:t>
            </a:r>
            <a:endParaRPr lang="hr-HR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(crtanje, bojanje, plastelin/glina, </a:t>
            </a:r>
          </a:p>
          <a:p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izrada predmeta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9" name="TekstniOkvir 8"/>
          <p:cNvSpPr txBox="1"/>
          <p:nvPr/>
        </p:nvSpPr>
        <p:spPr>
          <a:xfrm>
            <a:off x="4724400" y="2667000"/>
            <a:ext cx="379462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Radno pamćenje i pažnja </a:t>
            </a:r>
          </a:p>
          <a:p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(otkrivanje razlika na slikama,</a:t>
            </a:r>
          </a:p>
          <a:p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ponavljanja obrnutim redoslijedom, </a:t>
            </a:r>
            <a:r>
              <a:rPr lang="hr-HR" sz="1600" dirty="0" err="1" smtClean="0">
                <a:latin typeface="Times New Roman" pitchFamily="18" charset="0"/>
                <a:cs typeface="Times New Roman" pitchFamily="18" charset="0"/>
              </a:rPr>
              <a:t>puzzle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10" name="TekstniOkvir 9"/>
          <p:cNvSpPr txBox="1"/>
          <p:nvPr/>
        </p:nvSpPr>
        <p:spPr>
          <a:xfrm>
            <a:off x="3322413" y="3993178"/>
            <a:ext cx="280397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Emocije </a:t>
            </a:r>
          </a:p>
          <a:p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(pantomima osjećaja, lutkarske </a:t>
            </a:r>
          </a:p>
          <a:p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predstave na temu osjećaja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vir 1"/>
          <p:cNvSpPr/>
          <p:nvPr/>
        </p:nvSpPr>
        <p:spPr>
          <a:xfrm>
            <a:off x="2514600" y="1524000"/>
            <a:ext cx="4114800" cy="2667000"/>
          </a:xfrm>
          <a:prstGeom prst="fram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hr-HR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Želim svima uspješan </a:t>
            </a:r>
          </a:p>
          <a:p>
            <a:pPr algn="ctr">
              <a:lnSpc>
                <a:spcPct val="150000"/>
              </a:lnSpc>
            </a:pPr>
            <a:r>
              <a:rPr lang="hr-HR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početak ove zajedničke </a:t>
            </a:r>
          </a:p>
          <a:p>
            <a:pPr algn="ctr">
              <a:lnSpc>
                <a:spcPct val="150000"/>
              </a:lnSpc>
            </a:pPr>
            <a:r>
              <a:rPr lang="hr-HR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r-HR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vanture!!! 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ični oblačić 2"/>
          <p:cNvSpPr/>
          <p:nvPr/>
        </p:nvSpPr>
        <p:spPr>
          <a:xfrm>
            <a:off x="5257800" y="990600"/>
            <a:ext cx="762000" cy="536448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nce 5"/>
          <p:cNvSpPr/>
          <p:nvPr/>
        </p:nvSpPr>
        <p:spPr>
          <a:xfrm>
            <a:off x="6019800" y="1143000"/>
            <a:ext cx="685800" cy="68580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457200" y="762000"/>
            <a:ext cx="7086600" cy="673100"/>
          </a:xfrm>
        </p:spPr>
        <p:txBody>
          <a:bodyPr>
            <a:noAutofit/>
          </a:bodyPr>
          <a:lstStyle/>
          <a:p>
            <a:pPr algn="ctr"/>
            <a:r>
              <a:rPr lang="hr-HR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Polazak u školu je veliki događaj za cijelu obitelj 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Rezervirano mjesto sadržaja 6" descr="dijete-i-skola-300x300.png"/>
          <p:cNvPicPr>
            <a:picLocks noGrp="1" noChangeAspect="1"/>
          </p:cNvPicPr>
          <p:nvPr>
            <p:ph idx="1"/>
          </p:nvPr>
        </p:nvPicPr>
        <p:blipFill>
          <a:blip r:embed="rId2"/>
          <a:srcRect r="549" b="9967"/>
          <a:stretch>
            <a:fillRect/>
          </a:stretch>
        </p:blipFill>
        <p:spPr>
          <a:xfrm>
            <a:off x="4702353" y="1771035"/>
            <a:ext cx="2841447" cy="2572365"/>
          </a:xfrm>
        </p:spPr>
      </p:pic>
      <p:sp>
        <p:nvSpPr>
          <p:cNvPr id="9" name="Rezervirano mjesto teksta 8"/>
          <p:cNvSpPr>
            <a:spLocks noGrp="1"/>
          </p:cNvSpPr>
          <p:nvPr>
            <p:ph type="body" sz="half" idx="2"/>
          </p:nvPr>
        </p:nvSpPr>
        <p:spPr>
          <a:xfrm>
            <a:off x="685800" y="1676399"/>
            <a:ext cx="3657600" cy="2819401"/>
          </a:xfrm>
        </p:spPr>
        <p:txBody>
          <a:bodyPr>
            <a:normAutofit/>
          </a:bodyPr>
          <a:lstStyle/>
          <a:p>
            <a:pPr algn="ctr"/>
            <a:endParaRPr lang="hr-H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r-HR" sz="2200" dirty="0" smtClean="0">
                <a:latin typeface="Times New Roman" pitchFamily="18" charset="0"/>
                <a:cs typeface="Times New Roman" pitchFamily="18" charset="0"/>
              </a:rPr>
              <a:t>Može se javiti zabrinutost kako će se dijete prilagoditi  novoj situaciji, hoće li pronaći prijatelje i uklopiti se u razred, hoće li uspješno rješavati svoje obaveze…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slov 9"/>
          <p:cNvSpPr>
            <a:spLocks noGrp="1"/>
          </p:cNvSpPr>
          <p:nvPr>
            <p:ph type="title"/>
          </p:nvPr>
        </p:nvSpPr>
        <p:spPr>
          <a:xfrm>
            <a:off x="838200" y="1143001"/>
            <a:ext cx="7772400" cy="990600"/>
          </a:xfrm>
        </p:spPr>
        <p:txBody>
          <a:bodyPr>
            <a:normAutofit/>
          </a:bodyPr>
          <a:lstStyle/>
          <a:p>
            <a:pPr algn="ctr"/>
            <a:r>
              <a:rPr lang="hr-HR" sz="440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Spremnost za školu</a:t>
            </a:r>
            <a:endParaRPr lang="en-US" sz="4400" cap="none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zervirano mjesto teksta 10"/>
          <p:cNvSpPr>
            <a:spLocks noGrp="1"/>
          </p:cNvSpPr>
          <p:nvPr>
            <p:ph type="body" idx="1"/>
          </p:nvPr>
        </p:nvSpPr>
        <p:spPr>
          <a:xfrm>
            <a:off x="722313" y="2438401"/>
            <a:ext cx="7772400" cy="1968500"/>
          </a:xfrm>
        </p:spPr>
        <p:txBody>
          <a:bodyPr>
            <a:noAutofit/>
          </a:bodyPr>
          <a:lstStyle/>
          <a:p>
            <a:pPr algn="ctr"/>
            <a:r>
              <a:rPr lang="hr-H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Spremnost za školu obuhvaća biološku zrelost te različite sposobnosti, vještine i znanja koje djetetu omogućuju da uspješno savladava nastavno gradivo. Spremnost uključuje i sva iskustva i znanja koja je dijete steklo, kao i motivaciju za učenje. 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257800" cy="808038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Spremnost za školu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hr-HR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Emocionalna </a:t>
            </a:r>
          </a:p>
          <a:p>
            <a:pPr>
              <a:buNone/>
            </a:pPr>
            <a:r>
              <a:rPr lang="hr-HR" sz="1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spremnost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5715000" y="2057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Intelektualna spremnost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Jednakokračni trokut 23"/>
          <p:cNvSpPr/>
          <p:nvPr/>
        </p:nvSpPr>
        <p:spPr>
          <a:xfrm rot="8481037">
            <a:off x="3607055" y="2590920"/>
            <a:ext cx="1160689" cy="1221229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Jednakokračni trokut 24"/>
          <p:cNvSpPr/>
          <p:nvPr/>
        </p:nvSpPr>
        <p:spPr>
          <a:xfrm rot="14437584">
            <a:off x="4676254" y="2730891"/>
            <a:ext cx="919426" cy="1321775"/>
          </a:xfrm>
          <a:prstGeom prst="triangle">
            <a:avLst>
              <a:gd name="adj" fmla="val 54263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Jednakokračni trokut 25"/>
          <p:cNvSpPr/>
          <p:nvPr/>
        </p:nvSpPr>
        <p:spPr>
          <a:xfrm rot="3971083">
            <a:off x="3449421" y="3317236"/>
            <a:ext cx="1060704" cy="1235661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Jednakokračni trokut 26"/>
          <p:cNvSpPr/>
          <p:nvPr/>
        </p:nvSpPr>
        <p:spPr>
          <a:xfrm rot="19362093">
            <a:off x="4373492" y="3550263"/>
            <a:ext cx="1060704" cy="1211796"/>
          </a:xfrm>
          <a:prstGeom prst="triangle">
            <a:avLst>
              <a:gd name="adj" fmla="val 51497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Zakrivljeni poveznik 30"/>
          <p:cNvCxnSpPr/>
          <p:nvPr/>
        </p:nvCxnSpPr>
        <p:spPr>
          <a:xfrm>
            <a:off x="3124200" y="2286000"/>
            <a:ext cx="838200" cy="5334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rivljeni poveznik 34"/>
          <p:cNvCxnSpPr/>
          <p:nvPr/>
        </p:nvCxnSpPr>
        <p:spPr>
          <a:xfrm rot="10800000" flipV="1">
            <a:off x="5410200" y="2590800"/>
            <a:ext cx="685800" cy="6096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kstniOkvir 37"/>
          <p:cNvSpPr txBox="1"/>
          <p:nvPr/>
        </p:nvSpPr>
        <p:spPr>
          <a:xfrm>
            <a:off x="6096000" y="4191000"/>
            <a:ext cx="1282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Socijalna </a:t>
            </a:r>
          </a:p>
          <a:p>
            <a:r>
              <a:rPr lang="hr-HR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spremnost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Zakrivljeni poveznik 39"/>
          <p:cNvCxnSpPr/>
          <p:nvPr/>
        </p:nvCxnSpPr>
        <p:spPr>
          <a:xfrm rot="10800000">
            <a:off x="5257800" y="4343400"/>
            <a:ext cx="762000" cy="3048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Zakrivljeni poveznik 47"/>
          <p:cNvCxnSpPr/>
          <p:nvPr/>
        </p:nvCxnSpPr>
        <p:spPr>
          <a:xfrm>
            <a:off x="2743200" y="3733800"/>
            <a:ext cx="838200" cy="2286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kstniOkvir 50"/>
          <p:cNvSpPr txBox="1"/>
          <p:nvPr/>
        </p:nvSpPr>
        <p:spPr>
          <a:xfrm>
            <a:off x="1524000" y="3505200"/>
            <a:ext cx="1206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Tjelesna </a:t>
            </a:r>
          </a:p>
          <a:p>
            <a:r>
              <a:rPr lang="hr-HR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spremnost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3733800" y="762000"/>
            <a:ext cx="3008313" cy="520700"/>
          </a:xfrm>
        </p:spPr>
        <p:txBody>
          <a:bodyPr/>
          <a:lstStyle/>
          <a:p>
            <a:r>
              <a:rPr lang="hr-H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Emocionalna spremnost 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half" idx="2"/>
          </p:nvPr>
        </p:nvSpPr>
        <p:spPr>
          <a:xfrm>
            <a:off x="3657600" y="1371600"/>
            <a:ext cx="4800600" cy="2362199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Dijete reagira primjereno određenoj situaciji, može identificirati osnovne emocije te može uspostaviti kontrolu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Može se nekoliko sati odvojiti od roditelja i samostalno funkcionirati 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Spremno je odgoditi svoje potrebe 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Razumije da ne može u svemu biti najbolje te ne odustaje kada prvi put ne uspije svladati prepreku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Razvijena je tolerancija na frustraciju te je dijete sposobno suočiti se sa stresnim situacijama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s://zabavnik.com/wp-content/uploads/2020/12/empati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371600"/>
            <a:ext cx="2743200" cy="2286000"/>
          </a:xfrm>
          <a:prstGeom prst="rect">
            <a:avLst/>
          </a:prstGeom>
          <a:noFill/>
        </p:spPr>
      </p:pic>
      <p:sp>
        <p:nvSpPr>
          <p:cNvPr id="10" name="TekstniOkvir 9"/>
          <p:cNvSpPr txBox="1"/>
          <p:nvPr/>
        </p:nvSpPr>
        <p:spPr>
          <a:xfrm>
            <a:off x="2057400" y="3886200"/>
            <a:ext cx="5181600" cy="132343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Dijete koje nije emocionalno spremno suočiti se sa zahtjevima škole, usprkos intelektualnoj spremnosti, može postizati niže obrazovne rezultate zbog manjka motivacije, anksioznosti, nižeg samopoštovanja i </a:t>
            </a:r>
            <a:r>
              <a:rPr lang="hr-HR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hr-HR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te imati lošije socijalne odnose  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4267200" y="838200"/>
            <a:ext cx="3008313" cy="1162050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Intelektualna spremnost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half" idx="2"/>
          </p:nvPr>
        </p:nvSpPr>
        <p:spPr>
          <a:xfrm>
            <a:off x="4267200" y="2133600"/>
            <a:ext cx="4038600" cy="1828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Obuhvaća razvoj govora i jezika </a:t>
            </a:r>
          </a:p>
          <a:p>
            <a:pPr>
              <a:buFont typeface="Arial" pitchFamily="34" charset="0"/>
              <a:buChar char="•"/>
            </a:pP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 Mogućnost koncentracije (šestogodišnjak bi se trebao moći koncentrirati 15 do 20 minuta)</a:t>
            </a:r>
          </a:p>
          <a:p>
            <a:pPr>
              <a:buFont typeface="Arial" pitchFamily="34" charset="0"/>
              <a:buChar char="•"/>
            </a:pP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Razvoj dugoročnog, radnog  i kratkoročnog pamćenja </a:t>
            </a:r>
          </a:p>
          <a:p>
            <a:pPr>
              <a:buFont typeface="Arial" pitchFamily="34" charset="0"/>
              <a:buChar char="•"/>
            </a:pP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 Razvijena sposobnost učenja</a:t>
            </a:r>
          </a:p>
          <a:p>
            <a:endParaRPr lang="en-US" dirty="0"/>
          </a:p>
        </p:txBody>
      </p:sp>
      <p:pic>
        <p:nvPicPr>
          <p:cNvPr id="1026" name="Picture 2" descr="https://ordinacija.vecernji.hr/wp-content/uploads/2012/06/ba92b05beab7ecc39fdc979d16e7952c-720x4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24000"/>
            <a:ext cx="33528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r>
              <a:rPr lang="hr-HR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Jezično-govorni razvoj i </a:t>
            </a:r>
            <a:r>
              <a:rPr lang="hr-HR" sz="2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predvještine</a:t>
            </a:r>
            <a:r>
              <a:rPr lang="hr-HR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čitanja i pisanja </a:t>
            </a:r>
            <a:endParaRPr lang="en-US" sz="2800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>
          <a:xfrm>
            <a:off x="457200" y="1905000"/>
            <a:ext cx="8077200" cy="3276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Do  polaska u školu dijete bi trebalo ispravno izgovarati sve glasove hrvatskog jezika te koristiti rečenice ispravne gramatičke strukture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U predškolskom periodu potrebno je razvijati </a:t>
            </a:r>
            <a:r>
              <a:rPr lang="hr-HR" sz="1600" dirty="0" err="1" smtClean="0">
                <a:latin typeface="Times New Roman" pitchFamily="18" charset="0"/>
                <a:cs typeface="Times New Roman" pitchFamily="18" charset="0"/>
              </a:rPr>
              <a:t>predvještine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 čitanja i pisanja. Pri polasku u školu dijete bi trebalo moći: prepoznati i imenovati glasove, imati razvijenu sposobnost  slogovne i glasovne analize i sinteze, imati pravilan hvat olovke te imati sposobnost  precrtavanja ravnih i valovitih linija te jednostavnih geometrijskih likova.</a:t>
            </a:r>
          </a:p>
          <a:p>
            <a:pPr algn="just">
              <a:buNone/>
            </a:pPr>
            <a:endParaRPr lang="hr-HR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191000" y="1143000"/>
            <a:ext cx="2590800" cy="552450"/>
          </a:xfrm>
        </p:spPr>
        <p:txBody>
          <a:bodyPr/>
          <a:lstStyle/>
          <a:p>
            <a:r>
              <a:rPr lang="hr-H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Socijalna spremnost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half" idx="2"/>
          </p:nvPr>
        </p:nvSpPr>
        <p:spPr>
          <a:xfrm>
            <a:off x="4191000" y="1828801"/>
            <a:ext cx="4343400" cy="2209799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Ostvarivanje uspješne komunikacije s vršnjacima i učiteljima </a:t>
            </a:r>
          </a:p>
          <a:p>
            <a:pPr algn="just">
              <a:buFont typeface="Arial" pitchFamily="34" charset="0"/>
              <a:buChar char="•"/>
            </a:pP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 Mogućnost suradnje s drugima</a:t>
            </a:r>
          </a:p>
          <a:p>
            <a:pPr algn="just">
              <a:buFont typeface="Arial" pitchFamily="34" charset="0"/>
              <a:buChar char="•"/>
            </a:pP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 Prilagođavanje različitim situacijama</a:t>
            </a:r>
          </a:p>
          <a:p>
            <a:pPr algn="just">
              <a:buFont typeface="Arial" pitchFamily="34" charset="0"/>
              <a:buChar char="•"/>
            </a:pP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 Prihvaćanje pravila pristojnog ponašanja</a:t>
            </a:r>
          </a:p>
          <a:p>
            <a:pPr algn="just">
              <a:buFont typeface="Arial" pitchFamily="34" charset="0"/>
              <a:buChar char="•"/>
            </a:pP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 Poštovanje tuđih prava te zalaganje za vlastita </a:t>
            </a:r>
          </a:p>
          <a:p>
            <a:pPr algn="just">
              <a:buFont typeface="Arial" pitchFamily="34" charset="0"/>
              <a:buChar char="•"/>
            </a:pP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 Stvaranje i održavanje prijateljstva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6" name="Picture 4" descr="https://gugu.ba/wp-content/uploads/2013/06/djaci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3276600" cy="2095501"/>
          </a:xfrm>
          <a:prstGeom prst="rect">
            <a:avLst/>
          </a:prstGeom>
          <a:noFill/>
        </p:spPr>
      </p:pic>
      <p:sp>
        <p:nvSpPr>
          <p:cNvPr id="9" name="TekstniOkvir 8"/>
          <p:cNvSpPr txBox="1"/>
          <p:nvPr/>
        </p:nvSpPr>
        <p:spPr>
          <a:xfrm>
            <a:off x="2133600" y="4191000"/>
            <a:ext cx="5105400" cy="92333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Važno je naučiti dijete da poštuje i tolerira različitost među djecom i da u tim različitostima otkriva nečije kvalitete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800600" y="1295400"/>
            <a:ext cx="2438400" cy="552450"/>
          </a:xfrm>
        </p:spPr>
        <p:txBody>
          <a:bodyPr/>
          <a:lstStyle/>
          <a:p>
            <a:r>
              <a:rPr lang="hr-H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Tjelesna spremnost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3581400" cy="2209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Dijeta treba moći podnijeti tjelesne napore kao što su:</a:t>
            </a:r>
          </a:p>
          <a:p>
            <a:pPr>
              <a:buFont typeface="Arial" pitchFamily="34" charset="0"/>
              <a:buChar char="•"/>
            </a:pP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 nošenje školske torbe, </a:t>
            </a:r>
          </a:p>
          <a:p>
            <a:pPr>
              <a:buFont typeface="Arial" pitchFamily="34" charset="0"/>
              <a:buChar char="•"/>
            </a:pP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sjediti duže vremena, hodati duže vrijeme…</a:t>
            </a:r>
          </a:p>
          <a:p>
            <a:pPr>
              <a:buFont typeface="Arial" pitchFamily="34" charset="0"/>
              <a:buChar char="•"/>
            </a:pP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Tjelesna spremnost podrazumjeva i razvoj fine motorike (koordinacije većeg broja mišića)</a:t>
            </a:r>
          </a:p>
        </p:txBody>
      </p:sp>
      <p:pic>
        <p:nvPicPr>
          <p:cNvPr id="2050" name="Picture 2" descr="https://zenski.ba/wp-content/uploads/2017/02/600_1486123312vjezba_djeca_no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524000"/>
            <a:ext cx="32766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849</Words>
  <Application>Microsoft Office PowerPoint</Application>
  <PresentationFormat>On-screen Show (4:3)</PresentationFormat>
  <Paragraphs>126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Office tema</vt:lpstr>
      <vt:lpstr>Priprema za polazak u prvi razred </vt:lpstr>
      <vt:lpstr>Polazak u školu je veliki događaj za cijelu obitelj </vt:lpstr>
      <vt:lpstr>Spremnost za školu</vt:lpstr>
      <vt:lpstr>Spremnost za školu</vt:lpstr>
      <vt:lpstr>Emocionalna spremnost </vt:lpstr>
      <vt:lpstr>Intelektualna spremnost</vt:lpstr>
      <vt:lpstr>Jezično-govorni razvoj i predvještine čitanja i pisanja </vt:lpstr>
      <vt:lpstr>Socijalna spremnost</vt:lpstr>
      <vt:lpstr>Tjelesna spremnost</vt:lpstr>
      <vt:lpstr>PowerPoint Presentation</vt:lpstr>
      <vt:lpstr>Što roditelji mogu napraviti?</vt:lpstr>
      <vt:lpstr>Roditelji i škola </vt:lpstr>
      <vt:lpstr>Roditelji i polazak u školu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Priprema za polazak u prvi razred</dc:title>
  <dc:creator>pc1</dc:creator>
  <cp:lastModifiedBy>Marija</cp:lastModifiedBy>
  <cp:revision>56</cp:revision>
  <dcterms:created xsi:type="dcterms:W3CDTF">2024-03-14T14:08:09Z</dcterms:created>
  <dcterms:modified xsi:type="dcterms:W3CDTF">2024-04-08T07:34:11Z</dcterms:modified>
</cp:coreProperties>
</file>