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35DE-362E-4DEB-9B9D-4167C3EAEA5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D8F443A-7A1D-4B43-9AF8-A35129F3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7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35DE-362E-4DEB-9B9D-4167C3EAEA5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D8F443A-7A1D-4B43-9AF8-A35129F3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35DE-362E-4DEB-9B9D-4167C3EAEA5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D8F443A-7A1D-4B43-9AF8-A35129F36E4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7960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35DE-362E-4DEB-9B9D-4167C3EAEA5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D8F443A-7A1D-4B43-9AF8-A35129F3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31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35DE-362E-4DEB-9B9D-4167C3EAEA5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D8F443A-7A1D-4B43-9AF8-A35129F36E4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2754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35DE-362E-4DEB-9B9D-4167C3EAEA5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D8F443A-7A1D-4B43-9AF8-A35129F3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52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35DE-362E-4DEB-9B9D-4167C3EAEA5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443A-7A1D-4B43-9AF8-A35129F3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4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35DE-362E-4DEB-9B9D-4167C3EAEA5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443A-7A1D-4B43-9AF8-A35129F3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35DE-362E-4DEB-9B9D-4167C3EAEA5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443A-7A1D-4B43-9AF8-A35129F3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1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35DE-362E-4DEB-9B9D-4167C3EAEA5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D8F443A-7A1D-4B43-9AF8-A35129F3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8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35DE-362E-4DEB-9B9D-4167C3EAEA5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D8F443A-7A1D-4B43-9AF8-A35129F3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95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35DE-362E-4DEB-9B9D-4167C3EAEA5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D8F443A-7A1D-4B43-9AF8-A35129F3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5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35DE-362E-4DEB-9B9D-4167C3EAEA5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443A-7A1D-4B43-9AF8-A35129F3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3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35DE-362E-4DEB-9B9D-4167C3EAEA5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443A-7A1D-4B43-9AF8-A35129F3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9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35DE-362E-4DEB-9B9D-4167C3EAEA5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443A-7A1D-4B43-9AF8-A35129F3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0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35DE-362E-4DEB-9B9D-4167C3EAEA5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D8F443A-7A1D-4B43-9AF8-A35129F3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2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535DE-362E-4DEB-9B9D-4167C3EAEA5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D8F443A-7A1D-4B43-9AF8-A35129F3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38" r:id="rId2"/>
    <p:sldLayoutId id="2147484039" r:id="rId3"/>
    <p:sldLayoutId id="2147484040" r:id="rId4"/>
    <p:sldLayoutId id="2147484041" r:id="rId5"/>
    <p:sldLayoutId id="2147484042" r:id="rId6"/>
    <p:sldLayoutId id="2147484043" r:id="rId7"/>
    <p:sldLayoutId id="2147484044" r:id="rId8"/>
    <p:sldLayoutId id="2147484045" r:id="rId9"/>
    <p:sldLayoutId id="2147484046" r:id="rId10"/>
    <p:sldLayoutId id="2147484047" r:id="rId11"/>
    <p:sldLayoutId id="2147484048" r:id="rId12"/>
    <p:sldLayoutId id="2147484049" r:id="rId13"/>
    <p:sldLayoutId id="2147484050" r:id="rId14"/>
    <p:sldLayoutId id="2147484051" r:id="rId15"/>
    <p:sldLayoutId id="21474840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305800" cy="2895600"/>
          </a:xfrm>
        </p:spPr>
        <p:txBody>
          <a:bodyPr>
            <a:normAutofit/>
          </a:bodyPr>
          <a:lstStyle/>
          <a:p>
            <a:pPr algn="r"/>
            <a:r>
              <a:rPr lang="hr-HR" sz="6600" b="1" dirty="0" smtClean="0">
                <a:latin typeface="Times New Roman" pitchFamily="18" charset="0"/>
                <a:cs typeface="Times New Roman" pitchFamily="18" charset="0"/>
              </a:rPr>
              <a:t>EKRANI I DJECA</a:t>
            </a:r>
            <a:r>
              <a:rPr lang="hr-HR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Milenka Šego, školska pedagoginja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5522399" cy="10522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Na pitanje je li ih gledanje nasilnih sadržaja plaši:</a:t>
            </a:r>
          </a:p>
          <a:p>
            <a:pPr>
              <a:buFontTx/>
              <a:buChar char="-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43,42% učenika odgovara da ih ne plaši</a:t>
            </a:r>
          </a:p>
          <a:p>
            <a:pPr>
              <a:buFontTx/>
              <a:buChar char="-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56,58% učenika odgovara da ih ne plaši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Anketa o digitalnim navikama djece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Pratite li redovito što vaše dijete radi na ekranu?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Znate li na kojim društvenim mrežama vaše dijete ima profil?</a:t>
            </a:r>
          </a:p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akve igrice dijete igra? Dopuštaju li te igrice komunikaciju drugim igrama?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Kakve sadržaje i koje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youtubere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prati?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Sudjeluje li u Tik Tok izazovima?</a:t>
            </a:r>
          </a:p>
          <a:p>
            <a:pPr>
              <a:buNone/>
            </a:pP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Na pitanje Savjetuju li vas roditelji o tome kako se treba ponašati na internetu:</a:t>
            </a:r>
          </a:p>
          <a:p>
            <a:pPr>
              <a:buFontTx/>
              <a:buChar char="-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9,24% učenika je odgovorilo da ih roditelji nikada ne savjetuju</a:t>
            </a:r>
          </a:p>
          <a:p>
            <a:pPr>
              <a:buFontTx/>
              <a:buChar char="-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56,35% učenika je odgovorilo ponekad</a:t>
            </a:r>
          </a:p>
          <a:p>
            <a:pPr>
              <a:buFontTx/>
              <a:buChar char="-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34,41% učenika je odgovorilo da ih često roditelji savjetuju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Smatraš li da roditelji trebaju s tobom razgovarati o nasilju putem interneta?</a:t>
            </a:r>
          </a:p>
          <a:p>
            <a:pPr>
              <a:buFontTx/>
              <a:buChar char="-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78,29% učenika je odgovorilo Da</a:t>
            </a:r>
          </a:p>
          <a:p>
            <a:pPr>
              <a:buFontTx/>
              <a:buChar char="-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21,71% učenika je odgovorilo Ne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Jesi li spreman pokazati roditeljima što sve radiš na internetu/koje sadržaje koristiš:</a:t>
            </a:r>
          </a:p>
          <a:p>
            <a:pPr>
              <a:buFontTx/>
              <a:buChar char="-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82,22% učenika je odgovorilo Da</a:t>
            </a:r>
          </a:p>
          <a:p>
            <a:pPr>
              <a:buFontTx/>
              <a:buChar char="-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17,78% učenika je odgovorilo 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Osjećam se sigurno provodeći vrijeme na internetu:</a:t>
            </a:r>
          </a:p>
          <a:p>
            <a:pPr>
              <a:buFontTx/>
              <a:buChar char="-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16,17% učenika se uopće ne slaže s tim</a:t>
            </a:r>
          </a:p>
          <a:p>
            <a:pPr>
              <a:buFontTx/>
              <a:buChar char="-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7,62% učenika uglavnom se ne slaže</a:t>
            </a:r>
          </a:p>
          <a:p>
            <a:pPr>
              <a:buFontTx/>
              <a:buChar char="-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29,56% učenika Niti se slaže Niti ne slaže</a:t>
            </a:r>
          </a:p>
          <a:p>
            <a:pPr>
              <a:buFontTx/>
              <a:buChar char="-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30,25% učenika se donekle slaže </a:t>
            </a:r>
          </a:p>
          <a:p>
            <a:pPr>
              <a:buFontTx/>
              <a:buChar char="-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18,01% učenika se u potpunosti slaže s tim da se osjeća sigurno provodeći vrijeme na internetu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Kako znamo da su nam djeca već ovisna o igricama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Ukoliko je tijekom 12 mjeseci vaše dijete zadovoljilo 5 ili više sljedećih kategorija, možete reći da je ovisno o igricama:</a:t>
            </a:r>
          </a:p>
          <a:p>
            <a:pPr>
              <a:buFontTx/>
              <a:buChar char="-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preokupacija igricom</a:t>
            </a:r>
          </a:p>
          <a:p>
            <a:pPr>
              <a:buFontTx/>
              <a:buChar char="-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imptomi poput iritabilnosti, anksioznosti, tuge</a:t>
            </a:r>
          </a:p>
          <a:p>
            <a:pPr>
              <a:buFontTx/>
              <a:buChar char="-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emogućnost kontrole igranja</a:t>
            </a:r>
          </a:p>
          <a:p>
            <a:pPr>
              <a:buFontTx/>
              <a:buChar char="-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aganje i skrivanje</a:t>
            </a:r>
          </a:p>
          <a:p>
            <a:pPr>
              <a:buFontTx/>
              <a:buChar char="-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Igrice kao sredstvo bijega od stvarnosti</a:t>
            </a:r>
          </a:p>
          <a:p>
            <a:pPr>
              <a:buFontTx/>
              <a:buChar char="-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Nezainteresiranost za prijašnje aktivnosti i hobije</a:t>
            </a:r>
          </a:p>
          <a:p>
            <a:pPr>
              <a:buFontTx/>
              <a:buChar char="-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Ugrožavanje posla, školovanja, karijere, gubitak značajnih odnosa zbog igrice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Pitanja za roditelje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Jesam li dobar primjer svome djetetu u odgovornom korištenju ekrana?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Prekidam li komunikaciju s djetetom ili neku drugu aktivnost odmah kada čujem da mi je došla neka poruka, obavijest i 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.?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Koliko sati dnevno provedemo na ekranu?</a:t>
            </a:r>
          </a:p>
          <a:p>
            <a:pPr algn="ctr">
              <a:buNone/>
            </a:pP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Zapamtimo:</a:t>
            </a:r>
          </a:p>
          <a:p>
            <a:pPr algn="ctr">
              <a:buNone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Djeca uče gledajući roditelje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/>
            </a:r>
            <a:br>
              <a:rPr lang="hr-BA" dirty="0" smtClean="0"/>
            </a:br>
            <a:r>
              <a:rPr lang="hr-BA" dirty="0" smtClean="0"/>
              <a:t>Tehnoferencija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TEHNOFERENCIJA (ometanje tehnologijom) definira se kao prekid komunikacije u </a:t>
            </a:r>
            <a:r>
              <a:rPr lang="hr-HR" dirty="0" err="1" smtClean="0"/>
              <a:t>interpersonalnim</a:t>
            </a:r>
            <a:r>
              <a:rPr lang="hr-HR" dirty="0" smtClean="0"/>
              <a:t> interakcijama ili zajedničkom vremenu koji se javlja zbog digitalnih i mobilnih uređaja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zaštiti dijete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Pokažite da ste tu, zanimajte se za njihove aktivnosti na internetu 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Koristite roditeljsku zaštitu( Google Family Link for PC)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Educirajte se i učite o pravilnom i sigurnom korištenju ekrana odnosno digitalnih medija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Djeca su posebna publika koju je potrebno voditi i usmjeravati kod upotrebe elektronskih i digitalnih uređaja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Sve učestalije i važnije pitanje današnjih roditelja je kako balansirati između korištenja digitalnih medija i želja djeteta za istim.</a:t>
            </a:r>
          </a:p>
          <a:p>
            <a:pPr marL="0" indent="0" algn="just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Djeca su posebna publika koju je potrebno voditi i usmjeravati kod upotrebe elektronskih i digitalnih uređaja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Kakvo djelovanje ekrani imaju na naš mozak?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Ekrani djeluju HIPNOTIČKI!!!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Sadržaji koji nude (svijetlo, zvukovi, ritam,uglavnom brz) stavlja mozak u stanje blagostanja, to mu godi, ne želimo ništa drugo raditi. U našem organizmu se luči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dopamin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koji olakšava stres i bol. 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Tu leži odgovor na pitanje zašto djeca viču, postaju agresivna kada im se ekrani ugase. 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Razina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dopamina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pada što može doslovno izazvati osjećaj boli.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Koliko ekrana je dopušteno za djecu školskog </a:t>
            </a:r>
            <a:r>
              <a:rPr lang="hr-HR" dirty="0" smtClean="0"/>
              <a:t>uzrasta?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Od 6. do 9. godina – najviše 1h dnevno i u toj dobi je već poželjno dogovoriti pravila korištenja ekrana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Od 10. do 12. godina – vrijeme provedeno uz ekran ne bi trebalo biti duže od 1 sat i 30 minuta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Od 13. do 18. godina – najviše dopušteno vrijeme bi trebalo biti 2h dnevno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Kad je vrijeme za ekran??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3400" y="1676400"/>
            <a:ext cx="6423913" cy="4364963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Vrijeme provedeno na ekranu ne smije ni u kojem slučaju utjecati i umanjiti vrijeme za zadovoljavanje fizioloških potreba,vrijeme za spavanje, igranje, fizičku aktivnost i učenje.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Što znači tek kad dijete obavi:</a:t>
            </a:r>
          </a:p>
          <a:p>
            <a:pPr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- zadaću i učenje</a:t>
            </a:r>
          </a:p>
          <a:p>
            <a:pPr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- fizičku aktivnost</a:t>
            </a:r>
          </a:p>
          <a:p>
            <a:pPr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- druženje/prijatelji</a:t>
            </a:r>
          </a:p>
          <a:p>
            <a:pPr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- obiteljske obveze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Anksioznost je neugodno stanje strepnje, straha i zabrinutosti praćen povećanom tjelesnom pobuđenošću. 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Stanje koje djeluje i na psihičko i na tjelesno (misli i tijelo)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Iritabilnost - razdražljivost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Rezultati anketnog istraživanja naših učenika od V. do IX. razreda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Sveukupno 433 učenika, od toga </a:t>
            </a:r>
          </a:p>
          <a:p>
            <a:pPr>
              <a:buFontTx/>
              <a:buChar char="-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dječaka – 206 (52,42%)</a:t>
            </a:r>
          </a:p>
          <a:p>
            <a:pPr>
              <a:buFontTx/>
              <a:buChar char="-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jevojčica – 227 (47,58%)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34% učenika provodi manje od 1 sat dnevno na internetu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50,58% učenika provodi 3-4 sata dnevno na internetu 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9,47% učenika provodi 5-6 sati 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4,85% učenika provodi više od 6 sati dnevno na internetu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0,92% učenika odgovara sa “ništa od navedenog”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1" y="-533400"/>
            <a:ext cx="54102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Na pitanje Jesi li kreirao/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barem jedan profil na društvenim mrežama:</a:t>
            </a:r>
          </a:p>
          <a:p>
            <a:pPr>
              <a:buFontTx/>
              <a:buChar char="-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82% učenika odgovara jest</a:t>
            </a:r>
          </a:p>
          <a:p>
            <a:pPr>
              <a:buFontTx/>
              <a:buChar char="-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18% učenika odgovara da nije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Najpopularnija društvena mreža im je:</a:t>
            </a:r>
          </a:p>
          <a:p>
            <a:pPr>
              <a:buFontTx/>
              <a:buChar char="-"/>
            </a:pP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Snapchat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42,26% ispitanika je aktivno</a:t>
            </a:r>
          </a:p>
          <a:p>
            <a:pPr>
              <a:buFontTx/>
              <a:buChar char="-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instagramu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je 26,79% ispitanika</a:t>
            </a:r>
          </a:p>
          <a:p>
            <a:pPr>
              <a:buFontTx/>
              <a:buChar char="-"/>
            </a:pP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3,7%</a:t>
            </a:r>
          </a:p>
          <a:p>
            <a:pPr>
              <a:buFontTx/>
              <a:buChar char="-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Ostale mreže 33,47%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291</TotalTime>
  <Words>823</Words>
  <Application>Microsoft Office PowerPoint</Application>
  <PresentationFormat>On-screen Show (4:3)</PresentationFormat>
  <Paragraphs>90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Times New Roman</vt:lpstr>
      <vt:lpstr>Wingdings 3</vt:lpstr>
      <vt:lpstr>Wisp</vt:lpstr>
      <vt:lpstr>EKRANI I DJECA Milenka Šego, školska pedagoginja</vt:lpstr>
      <vt:lpstr>PowerPoint Presentation</vt:lpstr>
      <vt:lpstr>Kakvo djelovanje ekrani imaju na naš mozak?</vt:lpstr>
      <vt:lpstr>Koliko ekrana je dopušteno za djecu školskog uzrasta?</vt:lpstr>
      <vt:lpstr>Kad je vrijeme za ekran??</vt:lpstr>
      <vt:lpstr>PowerPoint Presentation</vt:lpstr>
      <vt:lpstr>Rezultati anketnog istraživanja naših učenika od V. do IX. razreda</vt:lpstr>
      <vt:lpstr>PowerPoint Presentation</vt:lpstr>
      <vt:lpstr>PowerPoint Presentation</vt:lpstr>
      <vt:lpstr>PowerPoint Presentation</vt:lpstr>
      <vt:lpstr>Anketa o digitalnim navikama djece</vt:lpstr>
      <vt:lpstr>PowerPoint Presentation</vt:lpstr>
      <vt:lpstr>PowerPoint Presentation</vt:lpstr>
      <vt:lpstr>PowerPoint Presentation</vt:lpstr>
      <vt:lpstr>PowerPoint Presentation</vt:lpstr>
      <vt:lpstr>Kako znamo da su nam djeca već ovisna o igricama</vt:lpstr>
      <vt:lpstr>Pitanja za roditelje</vt:lpstr>
      <vt:lpstr> Tehnoferencija</vt:lpstr>
      <vt:lpstr>Kako zaštiti dijete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pc1</dc:creator>
  <cp:lastModifiedBy>Marija</cp:lastModifiedBy>
  <cp:revision>21</cp:revision>
  <dcterms:created xsi:type="dcterms:W3CDTF">2023-11-17T11:08:48Z</dcterms:created>
  <dcterms:modified xsi:type="dcterms:W3CDTF">2024-03-19T08:54:50Z</dcterms:modified>
</cp:coreProperties>
</file>