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slajd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okomiti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komiti naslov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 opisom" type="objTx">
  <p:cSld name="OBJECT_WITH_CAPTION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" name="Google Shape;20;p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" name="Google Shape;21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odjeljka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poredba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orisnik2\Desktop\Slika1.pn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160" y="0"/>
            <a:ext cx="9154160" cy="700847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>
            <p:ph type="ctrTitle"/>
          </p:nvPr>
        </p:nvSpPr>
        <p:spPr>
          <a:xfrm>
            <a:off x="428596" y="250030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b="1" lang="hr-HR" sz="5400">
                <a:latin typeface="Arial"/>
                <a:ea typeface="Arial"/>
                <a:cs typeface="Arial"/>
                <a:sym typeface="Arial"/>
              </a:rPr>
              <a:t>PRVI HRVATSKI JEZIČNI PRIRUČNICI</a:t>
            </a:r>
            <a:endParaRPr b="1" sz="5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orisnik2\Desktop\Slika1.png" id="90" name="Google Shape;9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/>
          <p:nvPr>
            <p:ph idx="1" type="subTitle"/>
          </p:nvPr>
        </p:nvSpPr>
        <p:spPr>
          <a:xfrm>
            <a:off x="0" y="0"/>
            <a:ext cx="807246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  <a:p>
            <a:pPr indent="-177800" lvl="0" marL="0" rtl="0" algn="l">
              <a:spcBef>
                <a:spcPts val="560"/>
              </a:spcBef>
              <a:spcAft>
                <a:spcPts val="0"/>
              </a:spcAft>
              <a:buClr>
                <a:srgbClr val="953734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Rječnik</a:t>
            </a: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 opisuje značenje riječi i njihove uporabne vrijednosti</a:t>
            </a:r>
            <a:endParaRPr/>
          </a:p>
          <a:p>
            <a:pPr indent="0" lvl="0" marL="0" rtl="0" algn="l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</a:pPr>
            <a:r>
              <a:t/>
            </a:r>
            <a:endParaRPr sz="38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177800" lvl="0" marL="0" rtl="0" algn="l">
              <a:spcBef>
                <a:spcPts val="560"/>
              </a:spcBef>
              <a:spcAft>
                <a:spcPts val="0"/>
              </a:spcAft>
              <a:buClr>
                <a:srgbClr val="953734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Slovnica</a:t>
            </a: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 ili 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gramatika</a:t>
            </a: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 tumači pravila pretvorbe riječi,promjene njihovih oblika i njihovo slaganje u rečenici</a:t>
            </a:r>
            <a:endParaRPr/>
          </a:p>
          <a:p>
            <a:pPr indent="0" lvl="0" marL="0" rtl="0" algn="l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</a:pPr>
            <a:r>
              <a:t/>
            </a:r>
            <a:endParaRPr sz="38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190500" lvl="0" marL="0" rtl="0" algn="l">
              <a:spcBef>
                <a:spcPts val="600"/>
              </a:spcBef>
              <a:spcAft>
                <a:spcPts val="0"/>
              </a:spcAft>
              <a:buClr>
                <a:srgbClr val="953734"/>
              </a:buClr>
              <a:buSzPts val="3000"/>
              <a:buFont typeface="Arial"/>
              <a:buChar char="•"/>
            </a:pPr>
            <a:r>
              <a:rPr lang="hr-HR" sz="30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Pravopis</a:t>
            </a:r>
            <a:r>
              <a:rPr lang="hr-HR" sz="30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 ili </a:t>
            </a:r>
            <a:r>
              <a:rPr lang="hr-HR" sz="30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ortografija </a:t>
            </a:r>
            <a:r>
              <a:rPr lang="hr-HR" sz="30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podrazumijeva skup pravila o tome kako se u pisanju upotrebljavaju svi pisani znakovi (slova i drugi znakovi) potrebni za točno i brzo razumijevanje teksta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orisnik2\Desktop\Slika1.png" id="96" name="Google Shape;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ust_Vrančić_portret.jpg" id="97" name="Google Shape;97;p1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0760" y="1765820"/>
            <a:ext cx="2786083" cy="3346803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8" name="Google Shape;98;p15"/>
          <p:cNvSpPr txBox="1"/>
          <p:nvPr>
            <p:ph idx="2" type="body"/>
          </p:nvPr>
        </p:nvSpPr>
        <p:spPr>
          <a:xfrm>
            <a:off x="500034" y="357166"/>
            <a:ext cx="5072098" cy="57864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Faust Vrančić rođen je 1551. godine u Šibeniku. Autor je prvoga hrvatskog samostalno tiskanog rječnika. Njegov je rječnik tiskan u Veneciji 1595. godine pod nazivom 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“Rječnik pet najodličnijih Europskih jezika:latinskoga,talijanskoga,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953734"/>
              </a:buClr>
              <a:buSzPts val="2800"/>
              <a:buNone/>
            </a:pP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njemačkoga,dalmatinskoga i 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953734"/>
              </a:buClr>
              <a:buSzPts val="2800"/>
              <a:buNone/>
            </a:pP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mađarskoga”</a:t>
            </a: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. Faust Vrančić je također poznat po konstrukciji padobrana.</a:t>
            </a:r>
            <a:endParaRPr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orisnik2\Desktop\Slika1.png"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dio_Pag_Bartol_Kasic.jpg" id="104" name="Google Shape;104;p1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2132" y="1500174"/>
            <a:ext cx="2857520" cy="3558934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5" name="Google Shape;105;p16"/>
          <p:cNvSpPr txBox="1"/>
          <p:nvPr>
            <p:ph idx="2" type="body"/>
          </p:nvPr>
        </p:nvSpPr>
        <p:spPr>
          <a:xfrm>
            <a:off x="457200" y="285729"/>
            <a:ext cx="4972056" cy="57864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Bartol Kašić rođen je na Pagu 1575. godine.  Pripadao je redu Isusovaca. Autor je prve hrvatske slovnice koja je tiskana u Rimu 1604. godine pod nazivom 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“Temelji ilirskog jezika u dvije knjige”</a:t>
            </a: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.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Opisani hrvatski jezik je mješavina štokavskog i čakavskog narječja. Preveo je čitavu Bibliju na hrvatski jezik,a prevodio je i pobožne pučke knjige.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orisnik2\Desktop\Slika1.png"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>
            <p:ph idx="1" type="subTitle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F497A"/>
              </a:buClr>
              <a:buSzPts val="5400"/>
              <a:buNone/>
            </a:pPr>
            <a:r>
              <a:rPr b="1" lang="hr-HR" sz="5400">
                <a:solidFill>
                  <a:srgbClr val="5F497A"/>
                </a:solidFill>
                <a:latin typeface="Federo"/>
                <a:ea typeface="Federo"/>
                <a:cs typeface="Federo"/>
                <a:sym typeface="Federo"/>
              </a:rPr>
              <a:t>-Pravopis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Prva polovica 19. stoljeća za Hrvatsku je bila vrlo teška 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zbog rascjepkanosti na provincije,gubljenje 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jedinstvenog standardnog jezika budući da se u 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javnim ustanovama većinom govorilo njemačkim 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 latinskim jezikom.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U to doba skupina mladih intelektualaca osniva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ilirski pokret kasnije nazvan 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“hrvatski narodni preporod”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u svrhu očuvanja hrvatskoga govora i opasnosti od 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nestanka istoga.</a:t>
            </a:r>
            <a:endParaRPr/>
          </a:p>
          <a:p>
            <a:pPr indent="0" lvl="0" marL="0" rtl="0" algn="just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t/>
            </a:r>
            <a:endParaRPr sz="28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orisnik2\Desktop\Slika1.png" id="116" name="Google Shape;11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20px-Matica,_ljudevit_gaj.jpg" id="117" name="Google Shape;117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0760" y="1000108"/>
            <a:ext cx="2928958" cy="4429156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8" name="Google Shape;118;p18"/>
          <p:cNvSpPr txBox="1"/>
          <p:nvPr>
            <p:ph idx="2" type="body"/>
          </p:nvPr>
        </p:nvSpPr>
        <p:spPr>
          <a:xfrm>
            <a:off x="457200" y="285750"/>
            <a:ext cx="5329246" cy="6215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Ljudevit Gaj rođen je 8. srpnja 1809. godine  u Krapini. Bio je predvodnik ilirskog pokreta i slavopisne reforme. Hrvatska se latinica po njemu naziva 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“gajica” </a:t>
            </a: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ili 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“hrvatska latinica”</a:t>
            </a: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. U Budimu 1830. godine tiskana je Gajeva 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“Kratka osnova horvatsko-slavenskoga pravopisanja” </a:t>
            </a: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u kojem je uveo dijalektičke znakove ili nadslove kojim se latinična slova prilagođavaju hrvatskom glasovnom sustavu.</a:t>
            </a:r>
            <a:endParaRPr sz="2800"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orisnik2\Desktop\Slika1.png" id="123" name="Google Shape;12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px-Danicza_zbornik-45.jpg" id="124" name="Google Shape;124;p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3569" y="714356"/>
            <a:ext cx="3286149" cy="5143536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5" name="Google Shape;125;p19"/>
          <p:cNvSpPr txBox="1"/>
          <p:nvPr>
            <p:ph idx="2" type="body"/>
          </p:nvPr>
        </p:nvSpPr>
        <p:spPr>
          <a:xfrm>
            <a:off x="457200" y="500042"/>
            <a:ext cx="4972056" cy="5572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Danica Horvatska –časopis u kojem je objavljen </a:t>
            </a:r>
            <a:r>
              <a:rPr lang="hr-HR" sz="2800">
                <a:solidFill>
                  <a:srgbClr val="953734"/>
                </a:solidFill>
                <a:latin typeface="Overlock"/>
                <a:ea typeface="Overlock"/>
                <a:cs typeface="Overlock"/>
                <a:sym typeface="Overlock"/>
              </a:rPr>
              <a:t>“Pravopisz” </a:t>
            </a:r>
            <a:r>
              <a:rPr lang="hr-HR" sz="2800">
                <a:latin typeface="Overlock"/>
                <a:ea typeface="Overlock"/>
                <a:cs typeface="Overlock"/>
                <a:sym typeface="Overlock"/>
              </a:rPr>
              <a:t>Ljudevita Gaja. Gaj i njegovi suradnici nisu stvorili novi standardni jezik već su svjesno preuzeli jedan od postojećih jezika i proširili ga na sve Hrvate. Odlučili su se za štokavsko narječje na kojemu su napisana brojna djela. Godine 1847. Hrvatski sabor proglašava hrvatski jezik službenim.</a:t>
            </a:r>
            <a:endParaRPr sz="2800"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