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16200000" dist="127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r-HR" sz="5400" u="none" cap="none" strike="noStrik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E1DCA5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23" name="Google Shape;23;p2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" name="Google Shape;25;p2"/>
          <p:cNvSpPr txBox="1"/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" type="subTitle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/>
          <p:nvPr>
            <p:ph idx="2" type="pic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3921"/>
              </a:srgbClr>
            </a:outerShdw>
          </a:effectLst>
        </p:spPr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12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idx="1" type="body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24" name="Google Shape;124;p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25" name="Google Shape;125;p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>
            <p:ph type="title"/>
          </p:nvPr>
        </p:nvSpPr>
        <p:spPr>
          <a:xfrm rot="5400000">
            <a:off x="4822274" y="2503684"/>
            <a:ext cx="5566765" cy="1678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4"/>
          <p:cNvSpPr txBox="1"/>
          <p:nvPr>
            <p:ph idx="1" type="body"/>
          </p:nvPr>
        </p:nvSpPr>
        <p:spPr>
          <a:xfrm rot="5400000">
            <a:off x="930536" y="607806"/>
            <a:ext cx="5023821" cy="5507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34" name="Google Shape;134;p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35" name="Google Shape;135;p14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14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0" name="Google Shape;40;p4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41" name="Google Shape;41;p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42" name="Google Shape;42;p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" name="Google Shape;43;p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50" name="Google Shape;50;p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16200000" dist="127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5400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E1DCA5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51" name="Google Shape;51;p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" name="Google Shape;52;p5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3" name="Google Shape;53;p5"/>
          <p:cNvSpPr txBox="1"/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subTitle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odjeljka" type="secHead">
  <p:cSld name="SECTION_HEADER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56" name="Google Shape;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6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58" name="Google Shape;58;p6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59" name="Google Shape;59;p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" name="Google Shape;60;p6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1" name="Google Shape;61;p6"/>
          <p:cNvSpPr txBox="1"/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b="0" sz="5400" cap="none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0" name="Google Shape;70;p7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7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72" name="Google Shape;72;p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73" name="Google Shape;73;p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2" type="body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87" name="Google Shape;87;p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88" name="Google Shape;88;p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8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6" name="Google Shape;96;p9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97" name="Google Shape;97;p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9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" type="body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🙢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9pPr>
          </a:lstStyle>
          <a:p/>
        </p:txBody>
      </p:sp>
      <p:sp>
        <p:nvSpPr>
          <p:cNvPr id="106" name="Google Shape;106;p11"/>
          <p:cNvSpPr txBox="1"/>
          <p:nvPr>
            <p:ph idx="2" type="body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0000" ty="0" sy="6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664515">
                  <a:alpha val="2274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Book Antiqua"/>
              <a:buNone/>
              <a:defRPr b="0" i="0" sz="54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b="0" i="0" sz="24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b="0" i="0" sz="22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b="0" i="0" sz="20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b="0" i="0" sz="18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b="0" i="0" sz="16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0000" ty="0" sy="60000"/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 Antiqua"/>
              <a:buNone/>
            </a:pPr>
            <a:r>
              <a:rPr lang="hr-HR"/>
              <a:t>POVIJEST HRVATSKOG KNJIŽEVNOG JEZIKA</a:t>
            </a:r>
            <a:endParaRPr/>
          </a:p>
        </p:txBody>
      </p:sp>
      <p:sp>
        <p:nvSpPr>
          <p:cNvPr id="142" name="Google Shape;142;p15"/>
          <p:cNvSpPr txBox="1"/>
          <p:nvPr>
            <p:ph idx="1" type="subTitle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hr-HR"/>
              <a:t>Matija Marić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hr-HR"/>
              <a:t>HRVATSKI KNJIŽEVNI JEZIK je normiran i općeprihvćen oblik jezika koji služi svim jezičnim potrebama hrvatske  jezične zajednice. Jezik je normiran kada je zabilježen popisan opisan i propisan.</a:t>
            </a:r>
            <a:endParaRPr/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hr-HR"/>
              <a:t>Jezične norme su:leksička(rječnička),gramatička,pravopisna i pravogovorna.</a:t>
            </a:r>
            <a:endParaRPr/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hr-HR"/>
              <a:t>Jezik se normira temeljnim jezikoslovnim djelima:rječnikom,slovnicom i pravopisom</a:t>
            </a:r>
            <a:endParaRPr/>
          </a:p>
        </p:txBody>
      </p:sp>
      <p:sp>
        <p:nvSpPr>
          <p:cNvPr id="148" name="Google Shape;148;p16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hr-HR"/>
              <a:t>HRVATSKI KNJIŽEVNI JEZIK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hr-HR"/>
              <a:t>RJEČNIK je leksigrafsko djelo koje sadržava popis riječi nekog jezika izabranih,raspoređenih i obješnjenih po načelu,te poredanih abecednim ili tematskim redoslijedom</a:t>
            </a:r>
            <a:endParaRPr/>
          </a:p>
        </p:txBody>
      </p:sp>
      <p:sp>
        <p:nvSpPr>
          <p:cNvPr id="155" name="Google Shape;155;p17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hr-HR"/>
              <a:t>RJEČNIK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2348880"/>
            <a:ext cx="2736304" cy="371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hr-HR"/>
              <a:t>PRVI TISKANI RIJEČNIK</a:t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2348880"/>
            <a:ext cx="2745076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hr-HR"/>
              <a:t>SLOVNICA ili GRAMATIKA tumači pravila pretvorbe riječi,promjene njihovih oblika i njihovo slaganje u rečnici</a:t>
            </a:r>
            <a:endParaRPr/>
          </a:p>
        </p:txBody>
      </p:sp>
      <p:sp>
        <p:nvSpPr>
          <p:cNvPr id="168" name="Google Shape;168;p19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hr-HR"/>
              <a:t>SLOVNICA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204864"/>
            <a:ext cx="2952328" cy="392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 Antiqua"/>
              <a:buNone/>
            </a:pPr>
            <a:r>
              <a:rPr lang="hr-HR"/>
              <a:t>PRVA SLOVNICA ili GRAMATIKA</a:t>
            </a:r>
            <a:endParaRPr/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2276872"/>
            <a:ext cx="3850392" cy="392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hr-HR"/>
              <a:t>PRAVOPIS podrazumijeva skup pravila o tome kako se u pisanju upotrebljavaju svi pisani znakovi (slova i drugi znakovi ) potrebni za točno i brzo razumijevanje teksta</a:t>
            </a:r>
            <a:endParaRPr/>
          </a:p>
        </p:txBody>
      </p:sp>
      <p:sp>
        <p:nvSpPr>
          <p:cNvPr id="181" name="Google Shape;181;p21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hr-HR"/>
              <a:t>PRAVOPIS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2276872"/>
            <a:ext cx="381642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hr-HR"/>
              <a:t>ILIRSKI POKRET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2276872"/>
            <a:ext cx="4036566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sustava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vrdi uvez">
  <a:themeElements>
    <a:clrScheme name="Tvrdi uvez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vrdi uvez">
  <a:themeElements>
    <a:clrScheme name="Tvrdi uvez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