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Redressed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D09AD0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edresse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Redressed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Redressed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D09AD0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BA" sz="12200">
                <a:solidFill>
                  <a:srgbClr val="D09AD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BA" sz="12200">
                <a:solidFill>
                  <a:srgbClr val="D09AD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Redressed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D09AD0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Redressed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D09AD0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D09AD0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D09AD0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D09AD0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D09AD0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Redressed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D09AD0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D09AD0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D09AD0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D09AD0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D09AD0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Redressed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D09AD0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Redresse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D09AD0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D09AD0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edresse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Redressed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B968B7">
                  <a:alpha val="6666"/>
                </a:srgbClr>
              </a:gs>
              <a:gs pos="36000">
                <a:srgbClr val="B968B7">
                  <a:alpha val="5882"/>
                </a:srgbClr>
              </a:gs>
              <a:gs pos="69000">
                <a:srgbClr val="B968B7">
                  <a:alpha val="0"/>
                </a:srgbClr>
              </a:gs>
              <a:gs pos="100000">
                <a:srgbClr val="B968B7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Redressed"/>
              <a:buNone/>
              <a:defRPr b="0" i="0" sz="4200" u="none" cap="none" strike="noStrike">
                <a:solidFill>
                  <a:schemeClr val="lt2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D09AD0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D09AD0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D09AD0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D09AD0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D09AD0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D09AD0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D09AD0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D09AD0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D09AD0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B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ctrTitle"/>
          </p:nvPr>
        </p:nvSpPr>
        <p:spPr>
          <a:xfrm flipH="1" rot="10800000">
            <a:off x="12053740" y="6746474"/>
            <a:ext cx="45719" cy="223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Redressed"/>
              <a:buNone/>
            </a:pPr>
            <a:r>
              <a:rPr lang="hr-BA"/>
              <a:t>.</a:t>
            </a:r>
            <a:endParaRPr/>
          </a:p>
        </p:txBody>
      </p:sp>
      <p:sp>
        <p:nvSpPr>
          <p:cNvPr id="148" name="Google Shape;148;p19"/>
          <p:cNvSpPr txBox="1"/>
          <p:nvPr>
            <p:ph idx="1" type="subTitle"/>
          </p:nvPr>
        </p:nvSpPr>
        <p:spPr>
          <a:xfrm flipH="1" rot="10800000">
            <a:off x="11808643" y="6901181"/>
            <a:ext cx="144544" cy="68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hr-BA"/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11958760" y="194935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Redressed"/>
              <a:buNone/>
            </a:pPr>
            <a:r>
              <a:t/>
            </a:r>
            <a:endParaRPr sz="3600"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72885" y="542511"/>
            <a:ext cx="9786732" cy="1052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hr-BA" sz="3200"/>
              <a:t>Hrvatski jezik jest normiran i općeprihvaćen oblik jezika koji služi svim jezičnim potrebama hrvatske jezične zajednice. </a:t>
            </a:r>
            <a:br>
              <a:rPr lang="hr-BA" sz="3200"/>
            </a:br>
            <a:endParaRPr sz="3200"/>
          </a:p>
        </p:txBody>
      </p:sp>
      <p:sp>
        <p:nvSpPr>
          <p:cNvPr id="155" name="Google Shape;155;p20"/>
          <p:cNvSpPr txBox="1"/>
          <p:nvPr/>
        </p:nvSpPr>
        <p:spPr>
          <a:xfrm>
            <a:off x="7286046" y="1972887"/>
            <a:ext cx="3122211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edressed"/>
              <a:buNone/>
            </a:pPr>
            <a:r>
              <a:rPr b="0" i="0" lang="hr-BA" sz="32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Jezične norme su: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</a:pPr>
            <a:r>
              <a:rPr b="0" i="0" lang="hr-BA" sz="32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leksička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</a:pPr>
            <a:r>
              <a:rPr b="0" i="0" lang="hr-BA" sz="32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gramatička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</a:pPr>
            <a:r>
              <a:rPr b="0" i="0" lang="hr-BA" sz="32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pravogovorna</a:t>
            </a:r>
            <a:endParaRPr/>
          </a:p>
        </p:txBody>
      </p:sp>
      <p:sp>
        <p:nvSpPr>
          <p:cNvPr id="156" name="Google Shape;156;p20"/>
          <p:cNvSpPr txBox="1"/>
          <p:nvPr/>
        </p:nvSpPr>
        <p:spPr>
          <a:xfrm>
            <a:off x="72884" y="1972887"/>
            <a:ext cx="4705849" cy="23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BA" sz="3200" u="none" cap="none" strike="noStrike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Jezik je normiran kada je: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</a:pPr>
            <a:r>
              <a:rPr lang="hr-BA" sz="32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zabilježen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</a:pPr>
            <a:r>
              <a:rPr lang="hr-BA" sz="32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opisan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</a:pPr>
            <a:r>
              <a:rPr lang="hr-BA" sz="32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propisan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72885" y="4125429"/>
            <a:ext cx="7544465" cy="23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BA" sz="32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Jezik se normira temeljnim jezikoslovnim djelima: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</a:pPr>
            <a:r>
              <a:rPr lang="hr-BA" sz="32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rječnikom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</a:pPr>
            <a:r>
              <a:rPr lang="hr-BA" sz="32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slovnicom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▪"/>
            </a:pPr>
            <a:r>
              <a:rPr lang="hr-BA" sz="32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pravopisom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>
            <a:off x="1103312" y="-183386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Redressed"/>
              <a:buNone/>
            </a:pPr>
            <a:r>
              <a:rPr lang="hr-BA" sz="8000"/>
              <a:t>Rječnik</a:t>
            </a:r>
            <a:endParaRPr/>
          </a:p>
        </p:txBody>
      </p:sp>
      <p:sp>
        <p:nvSpPr>
          <p:cNvPr id="163" name="Google Shape;163;p21"/>
          <p:cNvSpPr txBox="1"/>
          <p:nvPr>
            <p:ph idx="1" type="body"/>
          </p:nvPr>
        </p:nvSpPr>
        <p:spPr>
          <a:xfrm>
            <a:off x="199514" y="1019083"/>
            <a:ext cx="8690044" cy="2409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BA" sz="3000"/>
              <a:t>Rječnik opisuje značenje riječi i njihove uporabne vrijednosti. Faust Vrančić autor je prvog hrvatskog samostalnog tiskanog rječnika. Vrančić je rođen u Šibeniku 1551. a njegov je rječnik tiskan u Veneciji 1595. godine pod nazivom „5 najuglednijih Europskih jezika”.  </a:t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9558" y="1217144"/>
            <a:ext cx="3102928" cy="466665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/>
        </p:nvSpPr>
        <p:spPr>
          <a:xfrm>
            <a:off x="8889558" y="5954643"/>
            <a:ext cx="32679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BA" sz="16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(slika Faustovog rječnika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BA" sz="16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„Pet najuglednijih Europskih jezika”)</a:t>
            </a:r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199514" y="3685337"/>
            <a:ext cx="5119910" cy="317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2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BA" sz="26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Jezici koji su u rječniku su:</a:t>
            </a:r>
            <a:endParaRPr/>
          </a:p>
          <a:p>
            <a:pPr indent="-72000" lvl="0" marL="72000" marR="0" rtl="0" algn="l"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urier New"/>
              <a:buChar char="o"/>
            </a:pPr>
            <a:r>
              <a:rPr lang="hr-BA" sz="26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 latinski</a:t>
            </a:r>
            <a:endParaRPr/>
          </a:p>
          <a:p>
            <a:pPr indent="-72000" lvl="0" marL="720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urier New"/>
              <a:buChar char="o"/>
            </a:pPr>
            <a:r>
              <a:rPr lang="hr-BA" sz="26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talijanski</a:t>
            </a:r>
            <a:endParaRPr/>
          </a:p>
          <a:p>
            <a:pPr indent="-72000" lvl="0" marL="720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urier New"/>
              <a:buChar char="o"/>
            </a:pPr>
            <a:r>
              <a:rPr lang="hr-BA" sz="26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njemački</a:t>
            </a:r>
            <a:endParaRPr/>
          </a:p>
          <a:p>
            <a:pPr indent="-72000" lvl="0" marL="720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urier New"/>
              <a:buChar char="o"/>
            </a:pPr>
            <a:r>
              <a:rPr lang="hr-BA" sz="26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dalmatinski</a:t>
            </a:r>
            <a:endParaRPr/>
          </a:p>
          <a:p>
            <a:pPr indent="-72000" lvl="0" marL="720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urier New"/>
              <a:buChar char="o"/>
            </a:pPr>
            <a:r>
              <a:rPr lang="hr-BA" sz="26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mađarski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646111" y="0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edressed"/>
              <a:buNone/>
            </a:pPr>
            <a:r>
              <a:rPr lang="hr-BA" sz="6000"/>
              <a:t>Gramatika(slovnica)</a:t>
            </a:r>
            <a:endParaRPr/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169650" y="1331259"/>
            <a:ext cx="8857753" cy="5526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hr-BA" sz="3200"/>
              <a:t>Slovnica ili gramatika tumači pravila pretvorbe riječi, promjene njihovih oblika i njihovo slaganje u rečenici. Bartol Kašić autor je prve hrvatske slovanice koja je tiskana u Rimu 1604. godine pod nazivom: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hr-BA" sz="3200"/>
              <a:t>„Temelji ilirskog jezika u dvije knjige”. Kašić predstavlja onaj književni izraz koji može razumjeti najviše hrvatskih govornika, što svjedoči o težnji za stvaranjem književnog jezika.</a:t>
            </a:r>
            <a:endParaRPr/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7403" y="1260029"/>
            <a:ext cx="2948015" cy="443310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/>
        </p:nvSpPr>
        <p:spPr>
          <a:xfrm>
            <a:off x="9027403" y="5693135"/>
            <a:ext cx="32527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BA" sz="18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( slika Kašićeve slovanice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BA" sz="18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„Temelji ilirskog jezika u dvije knjige”)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645130" y="0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edressed"/>
              <a:buNone/>
            </a:pPr>
            <a:r>
              <a:rPr lang="hr-BA" sz="6000"/>
              <a:t>Slovopisna reforma</a:t>
            </a:r>
            <a:endParaRPr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212766" y="1400530"/>
            <a:ext cx="8177090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hr-BA" sz="3200"/>
              <a:t>Ljudevit Gaj pravio je slovopisnu reformu koju je izložio u priručniku „Kratka osnova horvatsko-slavenskoga pravopisaña” (koji je tiskan na hrvatskome i njemačkome jeziku) i u  „Raspravi Pravopisz”.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hr-BA" sz="3200"/>
              <a:t>Gaj je stvorio „Ilirsku” ili kako je neki nazivaju „Gajevu abecedu” po kojoj je bazirana današnja abeceda.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hr-BA" sz="3200"/>
              <a:t>1847. Godine u hrvatskom saboru hrvatski jezik se proglašava službenim.</a:t>
            </a:r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0793" y="1280160"/>
            <a:ext cx="2778442" cy="465451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8719202" y="5934670"/>
            <a:ext cx="32600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BA" sz="1600">
                <a:solidFill>
                  <a:schemeClr val="lt1"/>
                </a:solidFill>
                <a:latin typeface="Redressed"/>
                <a:ea typeface="Redressed"/>
                <a:cs typeface="Redressed"/>
                <a:sym typeface="Redressed"/>
              </a:rPr>
              <a:t>(slika Gajovog priručnika „Kratka osnova horvatsko-slavenskoga pravopisaña”)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Violet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