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/>
              <a:t> 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 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82" y="653808"/>
            <a:ext cx="11367611" cy="571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Hrvatski jezik</a:t>
            </a:r>
            <a:endParaRPr/>
          </a:p>
        </p:txBody>
      </p:sp>
      <p:pic>
        <p:nvPicPr>
          <p:cNvPr id="92" name="Google Shape;9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2886" y="3983503"/>
            <a:ext cx="6658252" cy="268806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0" y="1635040"/>
            <a:ext cx="12192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Hrvatski književni jezik jest normiran i općeprihvaćen oblik jezika koji služi svim jezičnim potrebama hrvatske jezične zajednice.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32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Hrvatski jezik obuhvaća standardni, odnosno književni ili opći hrvatski jezik te sve narodne govore kojima se služe Hrvati.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8D08C"/>
            </a:gs>
            <a:gs pos="83000">
              <a:srgbClr val="548135"/>
            </a:gs>
            <a:gs pos="100000">
              <a:srgbClr val="385623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10231" y="71021"/>
            <a:ext cx="11353800" cy="1677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Rječnik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7969" y="143500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0" i="0" lang="hr-H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Rječnik opisuje značenje riječi i njihove uporabne vrijednosti.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0" i="0" lang="hr-H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Faust Vrančić autor je prvog hrvatskog tiskanog rječnika. Rođen je u Šibeniku 1551. godine. Rječnik je tiskan u Veneciji 1595. godine pod nazivom "Rječnik pet najodličnijih europskih jezika: latinskoga, talijanskoga, njemačkoga, dalmatinskoga i mađarskoga".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964" y="3673835"/>
            <a:ext cx="5140170" cy="318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6967" y="3673834"/>
            <a:ext cx="5326602" cy="318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FFD966"/>
            </a:gs>
            <a:gs pos="83000">
              <a:srgbClr val="BF9000"/>
            </a:gs>
            <a:gs pos="100000">
              <a:srgbClr val="7F6000"/>
            </a:gs>
          </a:gsLst>
          <a:lin ang="5400000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63682" y="207819"/>
            <a:ext cx="10990118" cy="113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Slovnica(gramatika)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63682" y="1163783"/>
            <a:ext cx="10990118" cy="2934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hr-H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Slovnica ili gramatika tumači pravila pretvorbe riječi, promjene njihovih oblika i njihovo slaganje u rečenici.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hr-H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 prve hrvatske slovnice je Bartol Kašić. Tiskana je u rimu 1604. godine pod nazivom "Temelji ilirskog jezika u dvije knjige". To je opis oblika koji su se u hrvatskoj književnosti razvili na čakavskoj i štokavskoj osnovici. Kašić predstavlja onaj književni izraz koji može razumjeti najviše hrvatskih govornika, što svjedoči o težnji za stvaranjem književnog jezika.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9294" y="4134174"/>
            <a:ext cx="3033657" cy="275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6493" y="4098664"/>
            <a:ext cx="2172533" cy="2671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F4B081"/>
            </a:gs>
            <a:gs pos="83000">
              <a:srgbClr val="C55A11"/>
            </a:gs>
            <a:gs pos="100000">
              <a:srgbClr val="833C0B"/>
            </a:gs>
          </a:gsLst>
          <a:lin ang="5400000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Pravopis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37351" y="1411551"/>
            <a:ext cx="11016449" cy="2148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0" i="0" lang="hr-H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Pravopis ili ortografija podrazumijeva skup pravila o tome kako se u pisanju upotrebljavaju svi pisani znakovi (slova i dr.) potrebni za točno i brzo razumijevanje teksta. U prvoj polovici 19. stoljeća Hrvatska se nalazila u vrlo teškoj situaciji. Nije imala jedinstveni standardni jezik, govorio se njemački i latinski pa pisci upozoravaju na opasnost od nestanka hrvatskog jezika.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321" y="3559946"/>
            <a:ext cx="6465533" cy="320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7030A0">
                <a:alpha val="49803"/>
              </a:srgbClr>
            </a:gs>
            <a:gs pos="83000">
              <a:srgbClr val="7030A0">
                <a:alpha val="74901"/>
              </a:srgbClr>
            </a:gs>
            <a:gs pos="100000">
              <a:srgbClr val="7030A0"/>
            </a:gs>
          </a:gsLst>
          <a:lin ang="5400000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 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290456" y="613186"/>
            <a:ext cx="11063344" cy="5563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hr-H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Pojavljuju se mladi intelektualci koji se nazivaju ilircima pa se i njihov pokret naziva ilirski pokret, kasnije nazvan hrvatski narodni preporod. Ljudevit Gaj je predvodnik ilirskog pokreta. Hrvatska se latinica po njemu zove gajica ili hrvatska latinica. Njegova "Kratka osnova horvatsko-slavenskoga pravopisanja tiskana je u Budimu 1830. godine. Godine 1847. Hrvatski sabor proglašuje hrvatski jezik službenim te on postupno ulazi u javni život.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8675" y="3550024"/>
            <a:ext cx="6473435" cy="319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