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981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0168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3843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963538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878359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795451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648020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90228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71783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9408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54367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8823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70327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51240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53444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2895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C9C73-F11B-47DA-9801-CB25492848EC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84B7C4-66CE-4371-8181-DE8B3535FB7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85564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UDYEew5MFY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tUv8Bc20b4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ALv_SvRccU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09FDA4-F4F9-CDCA-2F54-4D19137495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r-HR" sz="6600" dirty="0"/>
              <a:t>Vršnjačko nasilje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E558311-4C74-9CBB-96C6-7599C00CFC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Marija Petrović, mag. pedagogije</a:t>
            </a:r>
          </a:p>
          <a:p>
            <a:r>
              <a:rPr lang="hr-HR" dirty="0"/>
              <a:t>Milenka Šego, prof. pedagogije</a:t>
            </a:r>
          </a:p>
        </p:txBody>
      </p:sp>
    </p:spTree>
    <p:extLst>
      <p:ext uri="{BB962C8B-B14F-4D97-AF65-F5344CB8AC3E}">
        <p14:creationId xmlns="" xmlns:p14="http://schemas.microsoft.com/office/powerpoint/2010/main" val="970866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7E66554-F9F9-DE2F-5866-A035AC8E0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65" y="1190206"/>
            <a:ext cx="8596668" cy="4772055"/>
          </a:xfrm>
        </p:spPr>
        <p:txBody>
          <a:bodyPr>
            <a:normAutofit fontScale="92500" lnSpcReduction="10000"/>
          </a:bodyPr>
          <a:lstStyle/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  Slika.3</a:t>
            </a:r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Image 6">
            <a:extLst>
              <a:ext uri="{FF2B5EF4-FFF2-40B4-BE49-F238E27FC236}">
                <a16:creationId xmlns="" xmlns:a16="http://schemas.microsoft.com/office/drawing/2014/main" id="{7A430B33-1DB3-C743-5516-B05AFCFD303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4113" y="1343608"/>
            <a:ext cx="6802017" cy="46186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5269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hr-HR" sz="2400" dirty="0" smtClean="0"/>
              <a:t>Prilog 1.</a:t>
            </a:r>
            <a:br>
              <a:rPr lang="hr-HR" sz="2400" dirty="0" smtClean="0"/>
            </a:br>
            <a:r>
              <a:rPr lang="hr-HR" sz="2400" dirty="0" smtClean="0"/>
              <a:t/>
            </a:r>
            <a:br>
              <a:rPr lang="hr-HR" sz="2400" dirty="0" smtClean="0"/>
            </a:br>
            <a:r>
              <a:rPr lang="hr-HR" sz="2400" u="sng" dirty="0" smtClean="0">
                <a:hlinkClick r:id="rId2"/>
              </a:rPr>
              <a:t>https://www.youtube.com/watch?v=-UDYEew5MFY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hr-HR" sz="2400" dirty="0" smtClean="0"/>
              <a:t>Prilog 2.</a:t>
            </a:r>
            <a:br>
              <a:rPr lang="hr-HR" sz="2400" dirty="0" smtClean="0"/>
            </a:br>
            <a:r>
              <a:rPr lang="hr-HR" sz="2400" dirty="0" smtClean="0"/>
              <a:t/>
            </a:r>
            <a:br>
              <a:rPr lang="hr-HR" sz="2400" dirty="0" smtClean="0"/>
            </a:br>
            <a:r>
              <a:rPr lang="hr-HR" sz="2400" dirty="0" smtClean="0">
                <a:hlinkClick r:id="rId2"/>
              </a:rPr>
              <a:t>https://www.youtube.com/watch?v=_tUv8Bc20b4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hr-HR" sz="2400" dirty="0" smtClean="0"/>
              <a:t>Prilog 3.</a:t>
            </a:r>
            <a:br>
              <a:rPr lang="hr-HR" sz="2400" dirty="0" smtClean="0"/>
            </a:br>
            <a:r>
              <a:rPr lang="hr-HR" sz="2400" dirty="0" smtClean="0"/>
              <a:t/>
            </a:r>
            <a:br>
              <a:rPr lang="hr-HR" sz="2400" dirty="0" smtClean="0"/>
            </a:br>
            <a:r>
              <a:rPr lang="hr-HR" sz="2400" dirty="0" smtClean="0">
                <a:hlinkClick r:id="rId2"/>
              </a:rPr>
              <a:t>https://www.youtube.com/watch?v=zALv_SvRccU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2592EE-D185-E7D2-8A20-5E45B8F92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5809" y="892974"/>
            <a:ext cx="7766936" cy="1646302"/>
          </a:xfrm>
        </p:spPr>
        <p:txBody>
          <a:bodyPr/>
          <a:lstStyle/>
          <a:p>
            <a:pPr algn="ctr"/>
            <a:r>
              <a:rPr lang="hr-HR" dirty="0"/>
              <a:t>Kako mi reagirati ako smo izloženi nasilju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69626AC-73DD-2D93-7EEC-A2B88C93C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7859" y="3581606"/>
            <a:ext cx="7766936" cy="1096899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hr-HR" sz="2400" dirty="0"/>
              <a:t>U slučaju da je vršnjačko nasilje u pitanju pozovite: razrednika, nastavnika, roditelje, pedagoga. </a:t>
            </a:r>
          </a:p>
          <a:p>
            <a:pPr marL="342900" indent="-342900">
              <a:buAutoNum type="arabicPeriod"/>
            </a:pPr>
            <a:r>
              <a:rPr lang="hr-HR" sz="2400" dirty="0"/>
              <a:t>Ako je u pitanju nasilje unutar kuće posavjetujte se sa: pedagogom , psihologom ili sa policijom</a:t>
            </a:r>
          </a:p>
        </p:txBody>
      </p:sp>
    </p:spTree>
    <p:extLst>
      <p:ext uri="{BB962C8B-B14F-4D97-AF65-F5344CB8AC3E}">
        <p14:creationId xmlns="" xmlns:p14="http://schemas.microsoft.com/office/powerpoint/2010/main" val="3690692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DA7CE7-3819-235E-CF85-C74C9EBBE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OBAVEZNO!!!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720C5BC-8B0E-76C3-5316-7935B7B25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hr-HR" sz="2400" dirty="0"/>
              <a:t>Nikad nemoj: omalovažavati nekoga, vrijeđati, udarati !</a:t>
            </a:r>
          </a:p>
          <a:p>
            <a:pPr marL="457200" indent="-457200">
              <a:buAutoNum type="arabicPeriod"/>
            </a:pPr>
            <a:endParaRPr lang="hr-HR" sz="2400" dirty="0"/>
          </a:p>
          <a:p>
            <a:pPr marL="457200" indent="-457200">
              <a:buAutoNum type="arabicPeriod"/>
            </a:pPr>
            <a:r>
              <a:rPr lang="hr-HR" sz="2400" dirty="0"/>
              <a:t>Ako te netko prvi udari ili uvrijedi obrati se, nikako ne uzvraćaj !! </a:t>
            </a:r>
          </a:p>
          <a:p>
            <a:pPr marL="457200" indent="-457200">
              <a:buAutoNum type="arabicPeriod"/>
            </a:pPr>
            <a:endParaRPr lang="hr-HR" sz="2400" dirty="0"/>
          </a:p>
          <a:p>
            <a:pPr marL="457200" indent="-457200">
              <a:buAutoNum type="arabicPeriod"/>
            </a:pPr>
            <a:r>
              <a:rPr lang="hr-HR" sz="2400" dirty="0"/>
              <a:t>Uvijek se sjeti kako bi bilo tebi da ti netko tako nešto uradi !!!</a:t>
            </a:r>
          </a:p>
        </p:txBody>
      </p:sp>
    </p:spTree>
    <p:extLst>
      <p:ext uri="{BB962C8B-B14F-4D97-AF65-F5344CB8AC3E}">
        <p14:creationId xmlns="" xmlns:p14="http://schemas.microsoft.com/office/powerpoint/2010/main" val="278455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80554B-1132-EFBA-F220-388A6D756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400" dirty="0"/>
              <a:t>Što je vršnjačko nasilje?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D8BA90-3999-E10B-FAE9-CF94BF5E0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• </a:t>
            </a:r>
            <a:r>
              <a:rPr lang="hr-HR" sz="2800" dirty="0"/>
              <a:t>Vršnjačko nasilje je pojava koja ispoljava nekoliko elemenata: </a:t>
            </a:r>
          </a:p>
          <a:p>
            <a:r>
              <a:rPr lang="hr-HR" sz="2800" dirty="0"/>
              <a:t>1. To je čin koji ima za cilj da nekome nanese štetu.</a:t>
            </a:r>
          </a:p>
          <a:p>
            <a:r>
              <a:rPr lang="hr-HR" sz="2800" dirty="0"/>
              <a:t> 2. Ponavlja se tijekom nekog vremenskog perioda. </a:t>
            </a:r>
          </a:p>
          <a:p>
            <a:r>
              <a:rPr lang="hr-HR" sz="2800" dirty="0"/>
              <a:t>3. Odnos snaga između počinitelja nasilja i žrtve je neravnopravan (žrtva je slabija) i to je jedna od glavnih karakteristika nasilja.</a:t>
            </a:r>
          </a:p>
        </p:txBody>
      </p:sp>
    </p:spTree>
    <p:extLst>
      <p:ext uri="{BB962C8B-B14F-4D97-AF65-F5344CB8AC3E}">
        <p14:creationId xmlns="" xmlns:p14="http://schemas.microsoft.com/office/powerpoint/2010/main" val="410397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168922-61BB-9F02-AC6A-8BD857E6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400" dirty="0"/>
              <a:t>Oblici nasilja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5461CD-F817-D5A6-ACE7-47F167096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sz="2400" dirty="0"/>
              <a:t>Postoje različite vrste nasilja među djecom i međusobno su ravnopravna po posljedicama koje ostavljaju na dijete.</a:t>
            </a:r>
          </a:p>
          <a:p>
            <a:r>
              <a:rPr lang="hr-HR" sz="2400" dirty="0"/>
              <a:t> • Oblici nasilja mogu biti: </a:t>
            </a:r>
          </a:p>
          <a:p>
            <a:r>
              <a:rPr lang="hr-HR" sz="2400" dirty="0"/>
              <a:t>• FIZIČKO NASILJE: podrazumijeva fizički kontakt </a:t>
            </a:r>
          </a:p>
          <a:p>
            <a:r>
              <a:rPr lang="hr-HR" sz="2400" dirty="0"/>
              <a:t>• VERBALNO NASILJE: podrazumijeva vrijeđanje, ponižavanje, klevetanje, ismijavanje. Sa ovom vrstom nasilja djeca možda i najviše imaju iskustva tijekom svog života (roditelji i staratelji mogu biti skloni vrijeđanju tijekom discipliniranja djece, a i ponižavajuće riječi se skoro svakodnevno mogu čuti od vršnjaka u školi).</a:t>
            </a:r>
          </a:p>
        </p:txBody>
      </p:sp>
    </p:spTree>
    <p:extLst>
      <p:ext uri="{BB962C8B-B14F-4D97-AF65-F5344CB8AC3E}">
        <p14:creationId xmlns="" xmlns:p14="http://schemas.microsoft.com/office/powerpoint/2010/main" val="2659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B1DC7E-7B7E-2618-D67E-0BC4ADA2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53616"/>
            <a:ext cx="8596668" cy="1320800"/>
          </a:xfrm>
        </p:spPr>
        <p:txBody>
          <a:bodyPr/>
          <a:lstStyle/>
          <a:p>
            <a:pPr algn="ctr"/>
            <a:r>
              <a:rPr lang="hr-HR" dirty="0"/>
              <a:t>Oblici nasilja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89C874C-7E91-85DE-AF53-22357A94C58C}"/>
              </a:ext>
            </a:extLst>
          </p:cNvPr>
          <p:cNvSpPr txBox="1"/>
          <p:nvPr/>
        </p:nvSpPr>
        <p:spPr>
          <a:xfrm>
            <a:off x="677334" y="1697513"/>
            <a:ext cx="894805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hr-HR" dirty="0"/>
              <a:t> </a:t>
            </a:r>
            <a:r>
              <a:rPr lang="hr-HR" sz="2400" b="1" dirty="0"/>
              <a:t>DRUŠTVENO ISKLJUČIVANJE: </a:t>
            </a:r>
          </a:p>
          <a:p>
            <a:pPr marL="0" indent="0" algn="just">
              <a:buNone/>
            </a:pPr>
            <a:r>
              <a:rPr lang="hr-HR" sz="2400" dirty="0"/>
              <a:t>    uvjeravanje druge djece da se ne igraju ili ne druže </a:t>
            </a:r>
          </a:p>
          <a:p>
            <a:pPr marL="0" indent="0" algn="just">
              <a:buNone/>
            </a:pPr>
            <a:r>
              <a:rPr lang="hr-HR" sz="2400" dirty="0"/>
              <a:t>    sa određenim  djetetom. </a:t>
            </a:r>
          </a:p>
          <a:p>
            <a:pPr marL="0" indent="0" algn="just">
              <a:buNone/>
            </a:pPr>
            <a:endParaRPr lang="hr-HR" sz="24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hr-HR" sz="2400" b="1" dirty="0"/>
              <a:t>ELEKTRONSKO, DIGITALNO ILI „CYBER“ NASILJE: </a:t>
            </a:r>
          </a:p>
          <a:p>
            <a:pPr marL="0" indent="0" algn="just">
              <a:buNone/>
            </a:pPr>
            <a:r>
              <a:rPr lang="hr-HR" sz="2400" dirty="0"/>
              <a:t>    napadi/prijetnje putem interneta, omalovažavanje, </a:t>
            </a:r>
          </a:p>
          <a:p>
            <a:pPr marL="0" indent="0" algn="just">
              <a:buNone/>
            </a:pPr>
            <a:r>
              <a:rPr lang="hr-HR" sz="2400" dirty="0"/>
              <a:t>    psovke, online zastrašivanja i distribuiranje </a:t>
            </a:r>
          </a:p>
          <a:p>
            <a:pPr marL="0" indent="0" algn="just">
              <a:buNone/>
            </a:pPr>
            <a:r>
              <a:rPr lang="hr-HR" sz="2400" dirty="0"/>
              <a:t>    osobnih materijala (bez suglasnosti ciljane osobe). </a:t>
            </a:r>
          </a:p>
          <a:p>
            <a:pPr marL="0" indent="0" algn="just">
              <a:buNone/>
            </a:pPr>
            <a:endParaRPr lang="hr-HR" sz="2400" dirty="0"/>
          </a:p>
          <a:p>
            <a:pPr marL="0" indent="0" algn="just">
              <a:buNone/>
            </a:pPr>
            <a:r>
              <a:rPr lang="hr-HR" sz="2400" dirty="0"/>
              <a:t>•  </a:t>
            </a:r>
            <a:r>
              <a:rPr lang="hr-HR" sz="2400" b="1" dirty="0"/>
              <a:t>SEKSUALNO NASILJE:</a:t>
            </a:r>
          </a:p>
          <a:p>
            <a:pPr marL="0" indent="0" algn="just">
              <a:buNone/>
            </a:pPr>
            <a:r>
              <a:rPr lang="hr-HR" sz="2400" b="1" dirty="0"/>
              <a:t>    </a:t>
            </a:r>
            <a:r>
              <a:rPr lang="hr-HR" sz="2400" dirty="0"/>
              <a:t>Poseban oblik agresije. </a:t>
            </a:r>
          </a:p>
          <a:p>
            <a:pPr marL="0" indent="0" algn="just">
              <a:buNone/>
            </a:pPr>
            <a:r>
              <a:rPr lang="hr-HR" sz="2400" dirty="0"/>
              <a:t>    Pod njom se podrazumijeva ugrožavanje </a:t>
            </a:r>
          </a:p>
          <a:p>
            <a:pPr marL="0" indent="0" algn="just">
              <a:buNone/>
            </a:pPr>
            <a:r>
              <a:rPr lang="hr-HR" sz="2400" dirty="0"/>
              <a:t>    seksualnog identiteta žrtve.</a:t>
            </a:r>
          </a:p>
        </p:txBody>
      </p:sp>
    </p:spTree>
    <p:extLst>
      <p:ext uri="{BB962C8B-B14F-4D97-AF65-F5344CB8AC3E}">
        <p14:creationId xmlns="" xmlns:p14="http://schemas.microsoft.com/office/powerpoint/2010/main" val="3798743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68118-AC44-51AA-9248-A712F7FD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Kakva su d</a:t>
            </a:r>
            <a:r>
              <a:rPr lang="hr-HR" dirty="0"/>
              <a:t>j</a:t>
            </a:r>
            <a:r>
              <a:rPr lang="es-ES" dirty="0"/>
              <a:t>eca koja vrše nasilje?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BED5FCA-E564-5C97-2CA2-658397175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• Djeca koja vrše nasilje u najvećem broju slučajeva imaju pozitivan stav o nasilju i rješavanju problema          na taj način. </a:t>
            </a:r>
          </a:p>
          <a:p>
            <a:r>
              <a:rPr lang="hr-HR" sz="2400" dirty="0"/>
              <a:t>• Takav stav u nekim slučajevima može biti posljedica učenja po modelu (ako je u okviru obitelji ili socijalnog okruženja dijete pretrpjelo nasilje).</a:t>
            </a:r>
          </a:p>
          <a:p>
            <a:r>
              <a:rPr lang="hr-HR" sz="2400" dirty="0"/>
              <a:t> • Djeca koja trpe nasilje su na neki način povučenija i    opreznija.</a:t>
            </a:r>
          </a:p>
        </p:txBody>
      </p:sp>
    </p:spTree>
    <p:extLst>
      <p:ext uri="{BB962C8B-B14F-4D97-AF65-F5344CB8AC3E}">
        <p14:creationId xmlns="" xmlns:p14="http://schemas.microsoft.com/office/powerpoint/2010/main" val="2827048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C4423E-FEBC-D662-4480-B7DD7601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Kako pomoći djeci i kako spriječiti to ponašanje? 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4093707-410C-7F1B-CBA2-E2AF9EE00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AutoNum type="arabicPeriod"/>
            </a:pPr>
            <a:endParaRPr lang="hr-HR" sz="2400" dirty="0"/>
          </a:p>
          <a:p>
            <a:pPr>
              <a:buAutoNum type="arabicPeriod"/>
            </a:pPr>
            <a:r>
              <a:rPr lang="hr-HR" sz="2400" dirty="0"/>
              <a:t>Treba otkriti razlog takvog ponašanja. </a:t>
            </a:r>
          </a:p>
          <a:p>
            <a:pPr>
              <a:buAutoNum type="arabicPeriod"/>
            </a:pPr>
            <a:r>
              <a:rPr lang="hr-HR" sz="2400" dirty="0"/>
              <a:t>Nije dovoljno samo kazniti dijete jer kazna neće dovesti do promjene u ponašanju, već je potrebno mijenjati stavove djeteta. </a:t>
            </a:r>
          </a:p>
          <a:p>
            <a:pPr>
              <a:buAutoNum type="arabicPeriod"/>
            </a:pPr>
            <a:r>
              <a:rPr lang="hr-HR" sz="2400" dirty="0"/>
              <a:t>Kada su u pitanju djeca koja trpe nasilje potrebno je razviti sustav podrške u njihovom okruženju.                            To podrazumijeva podršku obitelji, stjecanje novih prijatelja i jačanje postojećih prijateljskih veza. </a:t>
            </a:r>
          </a:p>
        </p:txBody>
      </p:sp>
    </p:spTree>
    <p:extLst>
      <p:ext uri="{BB962C8B-B14F-4D97-AF65-F5344CB8AC3E}">
        <p14:creationId xmlns="" xmlns:p14="http://schemas.microsoft.com/office/powerpoint/2010/main" val="2326240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A5D0917-CE35-089D-FC26-E96FF472F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681" y="872965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hr-HR" sz="2400" dirty="0"/>
          </a:p>
          <a:p>
            <a:pPr marL="0" indent="0">
              <a:buNone/>
            </a:pPr>
            <a:r>
              <a:rPr lang="hr-H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4.  </a:t>
            </a:r>
            <a:r>
              <a:rPr lang="hr-HR" sz="2400" dirty="0"/>
              <a:t>Roditelji trebaju pratiti ponašanje djeteta, registrirati svaku promjenu u ponašanju i raspoloženju i provjeravati da li je sve u redu. Roditelj treba podučiti djecu pozitivnom ponašanju.</a:t>
            </a:r>
          </a:p>
          <a:p>
            <a:pPr marL="0" indent="0">
              <a:buNone/>
            </a:pPr>
            <a:r>
              <a:rPr lang="hr-H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5. </a:t>
            </a:r>
            <a:r>
              <a:rPr lang="hr-HR" sz="2400" dirty="0"/>
              <a:t>Ukoliko dođe do nasilja savjetovati djecu da se obrate odraslim osobama (roditelji, nastavnici, pedagog ili druga osoba od povjerenja) jer jedino na taj način se nasilje može zaustaviti. </a:t>
            </a:r>
          </a:p>
          <a:p>
            <a:pPr marL="0" indent="0">
              <a:buNone/>
            </a:pPr>
            <a:r>
              <a:rPr lang="hr-H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6. </a:t>
            </a:r>
            <a:r>
              <a:rPr lang="hr-HR" sz="2400" dirty="0"/>
              <a:t>Važno je saslušati dijete i sve probleme realno sagledati. </a:t>
            </a:r>
          </a:p>
          <a:p>
            <a:pPr marL="0" indent="0">
              <a:buNone/>
            </a:pPr>
            <a:r>
              <a:rPr lang="hr-H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7. </a:t>
            </a:r>
            <a:r>
              <a:rPr lang="hr-HR" sz="2400" dirty="0"/>
              <a:t>Djetetu koje trpi nasilje treba pružiti podršku.</a:t>
            </a:r>
          </a:p>
        </p:txBody>
      </p:sp>
    </p:spTree>
    <p:extLst>
      <p:ext uri="{BB962C8B-B14F-4D97-AF65-F5344CB8AC3E}">
        <p14:creationId xmlns="" xmlns:p14="http://schemas.microsoft.com/office/powerpoint/2010/main" val="2777820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5E4F55-EB2E-EA3C-91F7-2D2897DED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27528"/>
            <a:ext cx="8596668" cy="4380170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                        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Slika.1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6" name="Image 4">
            <a:extLst>
              <a:ext uri="{FF2B5EF4-FFF2-40B4-BE49-F238E27FC236}">
                <a16:creationId xmlns="" xmlns:a16="http://schemas.microsoft.com/office/drawing/2014/main" id="{58EBCE67-193C-5860-25CA-E10AEA8DA55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0180" y="998376"/>
            <a:ext cx="6746032" cy="47866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598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04B502D-E6F6-6C2B-9DAB-EB9E40A0B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66884"/>
            <a:ext cx="8596668" cy="388077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 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sz="2200" dirty="0"/>
          </a:p>
          <a:p>
            <a:pPr marL="0" indent="0">
              <a:buNone/>
            </a:pPr>
            <a:endParaRPr lang="hr-HR" sz="2200" dirty="0"/>
          </a:p>
          <a:p>
            <a:pPr marL="0" indent="0">
              <a:buNone/>
            </a:pPr>
            <a:endParaRPr lang="hr-HR" sz="2200" dirty="0"/>
          </a:p>
          <a:p>
            <a:pPr marL="0" indent="0">
              <a:buNone/>
            </a:pPr>
            <a:r>
              <a:rPr lang="hr-HR" sz="7200" dirty="0"/>
              <a:t>Slika.2</a:t>
            </a:r>
          </a:p>
        </p:txBody>
      </p:sp>
      <p:pic>
        <p:nvPicPr>
          <p:cNvPr id="4" name="Image 5">
            <a:extLst>
              <a:ext uri="{FF2B5EF4-FFF2-40B4-BE49-F238E27FC236}">
                <a16:creationId xmlns="" xmlns:a16="http://schemas.microsoft.com/office/drawing/2014/main" id="{DFDBB8DB-781C-A42A-D26A-D22609BD9A79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2816" y="914401"/>
            <a:ext cx="7044613" cy="4833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655261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</TotalTime>
  <Words>558</Words>
  <Application>Microsoft Office PowerPoint</Application>
  <PresentationFormat>Prilagođeno</PresentationFormat>
  <Paragraphs>96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16" baseType="lpstr">
      <vt:lpstr>Facet</vt:lpstr>
      <vt:lpstr>Vršnjačko nasilje </vt:lpstr>
      <vt:lpstr>Što je vršnjačko nasilje?</vt:lpstr>
      <vt:lpstr>Oblici nasilja</vt:lpstr>
      <vt:lpstr>Oblici nasilja</vt:lpstr>
      <vt:lpstr>Kakva su djeca koja vrše nasilje?</vt:lpstr>
      <vt:lpstr>Kako pomoći djeci i kako spriječiti to ponašanje? </vt:lpstr>
      <vt:lpstr>Slajd 7</vt:lpstr>
      <vt:lpstr>Slajd 8</vt:lpstr>
      <vt:lpstr>Slajd 9</vt:lpstr>
      <vt:lpstr>Slajd 10</vt:lpstr>
      <vt:lpstr>Prilog 1.  https://www.youtube.com/watch?v=-UDYEew5MFY </vt:lpstr>
      <vt:lpstr>Prilog 2.  https://www.youtube.com/watch?v=_tUv8Bc20b4 </vt:lpstr>
      <vt:lpstr>Prilog 3.  https://www.youtube.com/watch?v=zALv_SvRccU </vt:lpstr>
      <vt:lpstr>Kako mi reagirati ako smo izloženi nasilju</vt:lpstr>
      <vt:lpstr>OBAVEZNO!!!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Vršnjačko nasilje </dc:title>
  <dc:creator>Knjiznica</dc:creator>
  <cp:lastModifiedBy>pc1</cp:lastModifiedBy>
  <cp:revision>7</cp:revision>
  <dcterms:created xsi:type="dcterms:W3CDTF">2025-02-21T07:35:25Z</dcterms:created>
  <dcterms:modified xsi:type="dcterms:W3CDTF">2025-02-26T13:24:14Z</dcterms:modified>
</cp:coreProperties>
</file>